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18"/>
  </p:notesMasterIdLst>
  <p:handoutMasterIdLst>
    <p:handoutMasterId r:id="rId19"/>
  </p:handoutMasterIdLst>
  <p:sldIdLst>
    <p:sldId id="256" r:id="rId3"/>
    <p:sldId id="268" r:id="rId4"/>
    <p:sldId id="270" r:id="rId5"/>
    <p:sldId id="272" r:id="rId6"/>
    <p:sldId id="274" r:id="rId7"/>
    <p:sldId id="275" r:id="rId8"/>
    <p:sldId id="273" r:id="rId9"/>
    <p:sldId id="282" r:id="rId10"/>
    <p:sldId id="283" r:id="rId11"/>
    <p:sldId id="276" r:id="rId12"/>
    <p:sldId id="277" r:id="rId13"/>
    <p:sldId id="281" r:id="rId14"/>
    <p:sldId id="279" r:id="rId15"/>
    <p:sldId id="280" r:id="rId16"/>
    <p:sldId id="284" r:id="rId17"/>
  </p:sldIdLst>
  <p:sldSz cx="9906000" cy="6858000" type="A4"/>
  <p:notesSz cx="9945688" cy="6858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 userDrawn="1">
          <p15:clr>
            <a:srgbClr val="A4A3A4"/>
          </p15:clr>
        </p15:guide>
        <p15:guide id="2" pos="313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3500" autoAdjust="0"/>
  </p:normalViewPr>
  <p:slideViewPr>
    <p:cSldViewPr>
      <p:cViewPr varScale="1">
        <p:scale>
          <a:sx n="95" d="100"/>
          <a:sy n="95" d="100"/>
        </p:scale>
        <p:origin x="725" y="53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96"/>
      </p:cViewPr>
      <p:guideLst>
        <p:guide orient="horz" pos="2160"/>
        <p:guide pos="31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633588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5B7EB4-01A7-402E-815A-121819CB0A25}" type="datetimeFigureOut">
              <a:rPr lang="zh-CN" altLang="en-US" smtClean="0"/>
              <a:t>2016/5/12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633588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E8BFC-031F-49AD-A65C-C12834912D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4272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798" cy="3429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3588" y="0"/>
            <a:ext cx="4309798" cy="3429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14675" y="514350"/>
            <a:ext cx="3716338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569" y="3257550"/>
            <a:ext cx="7956550" cy="30861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309798" cy="3429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3588" y="6513910"/>
            <a:ext cx="4309798" cy="3429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14675" y="514350"/>
            <a:ext cx="3716338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A5D78FC6-CE17-4259-A63C-DDFC12E048FC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14675" y="514350"/>
            <a:ext cx="3716338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algn="l" defTabSz="914400">
              <a:buNone/>
            </a:pPr>
            <a:r>
              <a:rPr lang="zh-CN" altLang="en-US" sz="1200" b="0" i="0">
                <a:solidFill>
                  <a:schemeClr val="tx1"/>
                </a:solidFill>
                <a:latin typeface="Calibri"/>
                <a:ea typeface="宋体" pitchFamily="2" charset="-122"/>
                <a:cs typeface="+mn-cs"/>
              </a:rPr>
              <a:t>课程的目标</a:t>
            </a:r>
            <a:r>
              <a:rPr lang="zh-CN" altLang="en-US" sz="1200" b="0" i="0" baseline="0">
                <a:solidFill>
                  <a:schemeClr val="tx1"/>
                </a:solidFill>
                <a:latin typeface="Calibri"/>
                <a:ea typeface="宋体" pitchFamily="2" charset="-122"/>
                <a:cs typeface="+mn-cs"/>
              </a:rPr>
              <a:t>和预期结果，和</a:t>
            </a:r>
            <a:r>
              <a:rPr lang="en-US" altLang="zh-CN" sz="1200" b="0" i="0" baseline="0">
                <a:solidFill>
                  <a:schemeClr val="tx1"/>
                </a:solidFill>
                <a:latin typeface="Calibri"/>
                <a:ea typeface="宋体" pitchFamily="2" charset="-122"/>
                <a:cs typeface="+mn-cs"/>
              </a:rPr>
              <a:t>/</a:t>
            </a:r>
            <a:r>
              <a:rPr lang="zh-CN" altLang="en-US" sz="1200" b="0" i="0" baseline="0">
                <a:solidFill>
                  <a:schemeClr val="tx1"/>
                </a:solidFill>
                <a:latin typeface="Calibri"/>
                <a:ea typeface="宋体" pitchFamily="2" charset="-122"/>
                <a:cs typeface="+mn-cs"/>
              </a:rPr>
              <a:t>或通过学习培养的技能。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A5D78FC6-CE17-4259-A63C-DDFC12E048FC}" type="slidenum">
              <a:rPr lang="en-US" altLang="zh-CN" sz="1200" b="0" i="0" smtClean="0">
                <a:latin typeface="Calibri"/>
                <a:ea typeface="宋体" pitchFamily="2" charset="-122"/>
                <a:cs typeface="+mn-cs"/>
              </a:rPr>
              <a:pPr algn="r" defTabSz="914400">
                <a:buNone/>
              </a:pPr>
              <a:t>2</a:t>
            </a:fld>
            <a:endParaRPr lang="zh-CN" altLang="en-US" sz="1200" b="0" i="0">
              <a:latin typeface="Calibri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14675" y="514350"/>
            <a:ext cx="3716338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algn="l" defTabSz="914400">
              <a:buNone/>
            </a:pPr>
            <a:r>
              <a:rPr lang="zh-CN" altLang="en-US" sz="1200" b="0" i="0">
                <a:solidFill>
                  <a:schemeClr val="tx1"/>
                </a:solidFill>
                <a:latin typeface="Calibri"/>
                <a:ea typeface="宋体" pitchFamily="2" charset="-122"/>
                <a:cs typeface="+mn-cs"/>
              </a:rPr>
              <a:t>提问和讨论的机会。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A5D78FC6-CE17-4259-A63C-DDFC12E048FC}" type="slidenum">
              <a:rPr lang="en-US" altLang="zh-CN" sz="1200" b="0" i="0" smtClean="0">
                <a:latin typeface="Calibri"/>
                <a:ea typeface="宋体" pitchFamily="2" charset="-122"/>
                <a:cs typeface="+mn-cs"/>
              </a:rPr>
              <a:pPr algn="r" defTabSz="914400">
                <a:buNone/>
              </a:pPr>
              <a:t>12</a:t>
            </a:fld>
            <a:endParaRPr lang="zh-CN" altLang="en-US" sz="1200" b="0" i="0">
              <a:latin typeface="Calibri"/>
              <a:ea typeface="宋体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0703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blipFill dpi="0" rotWithShape="1">
          <a:blip r:embed="rId2">
            <a:lum bright="42000" contrast="-68000"/>
          </a:blip>
          <a:srcRect/>
          <a:stretch>
            <a:fillRect l="-30000" t="-20000" r="-2000" b="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906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906" y="6053328"/>
            <a:ext cx="2436876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5748" y="6044184"/>
            <a:ext cx="73502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559050" y="4038600"/>
            <a:ext cx="701675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559050" y="6050037"/>
            <a:ext cx="72644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2550" y="6068699"/>
            <a:ext cx="222885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/>
            <a:fld id="{743653DA-8BF4-4869-96FE-9BCF43372D46}" type="datetime8">
              <a:rPr lang="en-US" smtClean="0"/>
              <a:pPr algn="ctr"/>
              <a:t>5/12/2016 6:55 PM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259176" y="236541"/>
            <a:ext cx="635635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67750" y="228600"/>
            <a:ext cx="90805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5/12/2016 6:55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99300" y="609602"/>
            <a:ext cx="2228850" cy="551656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609600"/>
            <a:ext cx="6026150" cy="5516564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99300" y="6248405"/>
            <a:ext cx="2393950" cy="365125"/>
          </a:xfrm>
        </p:spPr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5/12/2016 6:55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5303" y="6248210"/>
            <a:ext cx="603794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604345" y="0"/>
            <a:ext cx="34671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653875" y="609600"/>
            <a:ext cx="24765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653875" y="0"/>
            <a:ext cx="24765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511000" y="134277"/>
            <a:ext cx="533400" cy="264849"/>
          </a:xfrm>
        </p:spPr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702" y="228600"/>
            <a:ext cx="8832850" cy="9906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 lang="en-US" smtClean="0"/>
              <a:pPr/>
              <a:t>5/12/2016 6:55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63702" y="1600200"/>
            <a:ext cx="8832850" cy="44958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5900" y="2743200"/>
            <a:ext cx="7716706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906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40335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485900" y="1600200"/>
            <a:ext cx="84201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1600200"/>
            <a:ext cx="8255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 lang="en-US" smtClean="0"/>
              <a:pPr/>
              <a:t>5/12/2016 6:55 PM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40335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60400" y="1589567"/>
            <a:ext cx="4210050" cy="45720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248643" y="1589567"/>
            <a:ext cx="4210050" cy="45720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5F1E3E-4B2F-4895-B65E-28B2E64F39F6}" type="datetime8">
              <a:rPr lang="en-US" smtClean="0"/>
              <a:pPr/>
              <a:t>5/12/2016 6:55 PM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273050"/>
            <a:ext cx="883285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60400" y="2438400"/>
            <a:ext cx="4210050" cy="35814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200650" y="2438400"/>
            <a:ext cx="4210050" cy="35814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085435-8225-4333-BFFA-0096413F0D76}" type="datetime8">
              <a:rPr lang="en-US" smtClean="0"/>
              <a:pPr/>
              <a:t>5/12/2016 6:55 PM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60400" y="1752600"/>
            <a:ext cx="421005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5200650" y="1752600"/>
            <a:ext cx="421005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/>
              <a:t>编辑母版文本样式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 lang="en-US" smtClean="0"/>
              <a:pPr/>
              <a:t>5/12/2016 6:55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 lang="en-US" smtClean="0"/>
              <a:pPr/>
              <a:t>5/12/2016 6:55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7785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273050"/>
            <a:ext cx="87503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5/12/2016 6:55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559050" y="1752600"/>
            <a:ext cx="6934200" cy="44196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pic>
        <p:nvPicPr>
          <p:cNvPr id="8" name="Picture 7" descr="sm_pencil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3702" y="1755650"/>
            <a:ext cx="1749916" cy="2145615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3550" y="5486400"/>
            <a:ext cx="79248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906" y="4572000"/>
            <a:ext cx="9906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906" y="4663440"/>
            <a:ext cx="158496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674114" y="4654296"/>
            <a:ext cx="8231886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0" y="4648200"/>
            <a:ext cx="79248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568450" y="0"/>
            <a:ext cx="108966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769100" y="6248403"/>
            <a:ext cx="2889250" cy="365125"/>
          </a:xfrm>
        </p:spPr>
        <p:txBody>
          <a:bodyPr rtlCol="0"/>
          <a:lstStyle/>
          <a:p>
            <a:fld id="{51E20EC5-AC53-4169-941E-EDF10CD23748}" type="datetime8">
              <a:rPr lang="en-US" smtClean="0"/>
              <a:pPr/>
              <a:t>5/12/2016 6:55 PM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56845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733550" y="6248209"/>
            <a:ext cx="4953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90624" y="0"/>
            <a:ext cx="8215376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60400" y="228600"/>
            <a:ext cx="883285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63702" y="1600200"/>
            <a:ext cx="883285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04000" y="6248403"/>
            <a:ext cx="288925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5/12/2016 6:55 PM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60402" y="6248209"/>
            <a:ext cx="5872840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906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7785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39762" y="1280160"/>
            <a:ext cx="9266238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7785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2648744" y="2564904"/>
            <a:ext cx="6844506" cy="2743944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zh-CN" altLang="zh-CN" sz="6700" b="1" dirty="0"/>
              <a:t>再谈推动数学建模更好地发展：</a:t>
            </a:r>
            <a:br>
              <a:rPr lang="en-US" altLang="zh-CN" sz="6700" b="1" dirty="0"/>
            </a:br>
            <a:r>
              <a:rPr lang="en-US" altLang="zh-CN" b="1" dirty="0"/>
              <a:t>what, why, how</a:t>
            </a:r>
            <a:endParaRPr lang="zh-CN" altLang="en-US" sz="3600" b="0" i="0" dirty="0">
              <a:solidFill>
                <a:srgbClr val="3891A7">
                  <a:lumMod val="75000"/>
                </a:srgbClr>
              </a:solidFill>
              <a:latin typeface="Tw Cen MT"/>
              <a:ea typeface="宋体" pitchFamily="2" charset="-122"/>
              <a:cs typeface="+mj-cs"/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0" indent="0" algn="l">
              <a:buNone/>
            </a:pPr>
            <a:r>
              <a:rPr lang="zh-CN" altLang="en-US" sz="3200" b="1" i="0" dirty="0">
                <a:solidFill>
                  <a:srgbClr val="FFFFFF"/>
                </a:solidFill>
                <a:ea typeface="宋体" pitchFamily="2" charset="-122"/>
              </a:rPr>
              <a:t>浙江大学数学科学学院     陈叔平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0" y="6093296"/>
            <a:ext cx="2432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/>
              <a:t>    2016.5</a:t>
            </a:r>
            <a:endParaRPr lang="zh-CN" alt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b="1" dirty="0"/>
              <a:t>怎样开展数学建模</a:t>
            </a:r>
            <a:r>
              <a:rPr lang="zh-CN" altLang="en-US" b="1" dirty="0"/>
              <a:t>（续）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Clr>
                <a:schemeClr val="accent1">
                  <a:lumMod val="75000"/>
                </a:schemeClr>
              </a:buClr>
              <a:buSzPct val="80000"/>
              <a:buFont typeface="+mj-lt"/>
              <a:buAutoNum type="arabicPeriod" startAt="6"/>
            </a:pPr>
            <a:r>
              <a:rPr lang="en-US" altLang="zh-CN" b="1" dirty="0"/>
              <a:t>     </a:t>
            </a:r>
            <a:r>
              <a:rPr lang="zh-CN" altLang="zh-CN" b="1" dirty="0"/>
              <a:t>勇于尝试，不怕挫折：别指望老马识途，一步就找到正确的路，也别指望能抄到现成的方法，否则就没有挑战性了。与问题相关的知识、算法、软件等等，别指望样样都会，样样都具备，否则就没有收获，没有长进。</a:t>
            </a:r>
          </a:p>
          <a:p>
            <a:pPr marL="0" indent="0">
              <a:buNone/>
            </a:pPr>
            <a:r>
              <a:rPr lang="en-US" altLang="zh-CN" b="1" dirty="0"/>
              <a:t>       </a:t>
            </a:r>
            <a:r>
              <a:rPr lang="zh-CN" altLang="zh-CN" b="1" dirty="0"/>
              <a:t>设定目标后，数学建模就是要逢山开路，遇水搭桥。世上原本无路，路是人走出来的。路可以是曲折蜿蜒、高低起伏，也可以挖隧道；桥也有多种多样，因条件和能力而异。</a:t>
            </a:r>
          </a:p>
          <a:p>
            <a:pPr marL="0" indent="0">
              <a:buNone/>
            </a:pPr>
            <a:r>
              <a:rPr lang="en-US" altLang="zh-CN" b="1" dirty="0"/>
              <a:t>       </a:t>
            </a:r>
            <a:r>
              <a:rPr lang="zh-CN" altLang="zh-CN" b="1" dirty="0"/>
              <a:t>试错的难点在于正确地辨别、判断是方向不对还是方法不对，该如何调整。</a:t>
            </a:r>
          </a:p>
        </p:txBody>
      </p:sp>
    </p:spTree>
    <p:extLst>
      <p:ext uri="{BB962C8B-B14F-4D97-AF65-F5344CB8AC3E}">
        <p14:creationId xmlns:p14="http://schemas.microsoft.com/office/powerpoint/2010/main" val="416156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b="1" dirty="0"/>
              <a:t>问题的发现与分类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sz="2800" b="1" dirty="0"/>
              <a:t>问题的发现与分类，今天的挑战与机会：一些例子。</a:t>
            </a:r>
          </a:p>
          <a:p>
            <a:pPr marL="457200" lvl="0" indent="-457200">
              <a:buClr>
                <a:schemeClr val="accent1">
                  <a:lumMod val="75000"/>
                </a:schemeClr>
              </a:buClr>
              <a:buSzPct val="80000"/>
              <a:buFont typeface="+mj-lt"/>
              <a:buAutoNum type="alphaUcPeriod"/>
            </a:pPr>
            <a:r>
              <a:rPr lang="zh-CN" altLang="zh-CN" sz="2800" b="1" dirty="0"/>
              <a:t>预测</a:t>
            </a:r>
            <a:r>
              <a:rPr lang="en-US" altLang="zh-CN" sz="2800" b="1" dirty="0"/>
              <a:t>/</a:t>
            </a:r>
            <a:r>
              <a:rPr lang="zh-CN" altLang="zh-CN" sz="2800" b="1" dirty="0"/>
              <a:t>预报类：公共自行车；</a:t>
            </a:r>
            <a:r>
              <a:rPr lang="en-US" altLang="zh-CN" sz="2800" b="1" dirty="0"/>
              <a:t>ATM</a:t>
            </a:r>
            <a:r>
              <a:rPr lang="zh-CN" altLang="zh-CN" sz="2800" b="1" dirty="0"/>
              <a:t>机；铁路运营；珠宝首饰销售</a:t>
            </a:r>
            <a:r>
              <a:rPr lang="zh-CN" altLang="en-US" sz="2800" b="1" dirty="0"/>
              <a:t>；</a:t>
            </a:r>
            <a:endParaRPr lang="zh-CN" altLang="zh-CN" sz="2800" b="1" dirty="0"/>
          </a:p>
          <a:p>
            <a:pPr marL="457200" lvl="0" indent="-457200">
              <a:buClr>
                <a:schemeClr val="accent1">
                  <a:lumMod val="75000"/>
                </a:schemeClr>
              </a:buClr>
              <a:buSzPct val="80000"/>
              <a:buFont typeface="+mj-lt"/>
              <a:buAutoNum type="alphaUcPeriod"/>
            </a:pPr>
            <a:r>
              <a:rPr lang="zh-CN" altLang="zh-CN" sz="2800" b="1" dirty="0"/>
              <a:t>信号处理类：</a:t>
            </a:r>
            <a:r>
              <a:rPr lang="en-US" altLang="zh-CN" sz="2800" b="1" dirty="0"/>
              <a:t>Raman</a:t>
            </a:r>
            <a:r>
              <a:rPr lang="zh-CN" altLang="zh-CN" sz="2800" b="1" dirty="0"/>
              <a:t>光谱；水体化学耗氧量；水声（纳）信号；目标定位与跟踪；</a:t>
            </a:r>
          </a:p>
          <a:p>
            <a:pPr marL="457200" lvl="0" indent="-457200">
              <a:buClr>
                <a:schemeClr val="accent1">
                  <a:lumMod val="75000"/>
                </a:schemeClr>
              </a:buClr>
              <a:buSzPct val="80000"/>
              <a:buFont typeface="+mj-lt"/>
              <a:buAutoNum type="alphaUcPeriod"/>
            </a:pPr>
            <a:r>
              <a:rPr lang="zh-CN" altLang="zh-CN" sz="2800" b="1" dirty="0"/>
              <a:t>算法类：图片中出现的人；高考录取；电梯调度；</a:t>
            </a:r>
          </a:p>
          <a:p>
            <a:pPr marL="457200" lvl="0" indent="-457200">
              <a:buClr>
                <a:schemeClr val="accent1">
                  <a:lumMod val="75000"/>
                </a:schemeClr>
              </a:buClr>
              <a:buSzPct val="80000"/>
              <a:buFont typeface="+mj-lt"/>
              <a:buAutoNum type="alphaUcPeriod"/>
            </a:pPr>
            <a:r>
              <a:rPr lang="zh-CN" altLang="zh-CN" sz="2800" b="1" dirty="0"/>
              <a:t>建模类：城市道路交通；西湖引水改善水质；蓄电池电量</a:t>
            </a:r>
            <a:r>
              <a:rPr lang="zh-CN" altLang="en-US" sz="2800" b="1" dirty="0"/>
              <a:t>估计</a:t>
            </a:r>
            <a:r>
              <a:rPr lang="zh-CN" altLang="zh-CN" sz="2800" b="1" dirty="0"/>
              <a:t>；海浪仪</a:t>
            </a:r>
            <a:r>
              <a:rPr lang="zh-CN" altLang="en-US" sz="2800" b="1" dirty="0"/>
              <a:t>。</a:t>
            </a:r>
            <a:endParaRPr lang="zh-CN" altLang="zh-CN" sz="2800" b="1" dirty="0"/>
          </a:p>
        </p:txBody>
      </p:sp>
    </p:spTree>
    <p:extLst>
      <p:ext uri="{BB962C8B-B14F-4D97-AF65-F5344CB8AC3E}">
        <p14:creationId xmlns:p14="http://schemas.microsoft.com/office/powerpoint/2010/main" val="273752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zh-CN" altLang="zh-CN" b="1" dirty="0"/>
              <a:t>今天的学生</a:t>
            </a:r>
            <a:endParaRPr lang="zh-CN" altLang="en-US" sz="4400" b="0" i="0" dirty="0">
              <a:solidFill>
                <a:srgbClr val="4F271C"/>
              </a:solidFill>
              <a:latin typeface="Tw Cen MT"/>
              <a:ea typeface="宋体" pitchFamily="2" charset="-122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59050" y="1752600"/>
            <a:ext cx="7218486" cy="4419600"/>
          </a:xfrm>
        </p:spPr>
        <p:txBody>
          <a:bodyPr/>
          <a:lstStyle/>
          <a:p>
            <a:pPr marL="0" indent="0">
              <a:buNone/>
            </a:pPr>
            <a:r>
              <a:rPr lang="zh-CN" altLang="zh-CN" sz="2800" b="1" dirty="0"/>
              <a:t>今天的学生：</a:t>
            </a:r>
          </a:p>
          <a:p>
            <a:pPr marL="514350" indent="-514350">
              <a:buClr>
                <a:schemeClr val="accent1">
                  <a:lumMod val="75000"/>
                </a:schemeClr>
              </a:buClr>
              <a:buSzPct val="80000"/>
              <a:buFont typeface="+mj-lt"/>
              <a:buAutoNum type="arabicPeriod"/>
            </a:pPr>
            <a:r>
              <a:rPr lang="zh-CN" altLang="zh-CN" sz="2800" b="1" dirty="0"/>
              <a:t>观念固化，凡事从概念出发，从理论出发，从书本出发，从自己会做的出发</a:t>
            </a:r>
            <a:r>
              <a:rPr lang="zh-CN" altLang="en-US" sz="2800" b="1" dirty="0"/>
              <a:t>；</a:t>
            </a:r>
            <a:endParaRPr lang="zh-CN" altLang="zh-CN" sz="2800" b="1" dirty="0"/>
          </a:p>
          <a:p>
            <a:pPr marL="514350" indent="-514350">
              <a:buClr>
                <a:schemeClr val="accent1">
                  <a:lumMod val="75000"/>
                </a:schemeClr>
              </a:buClr>
              <a:buSzPct val="80000"/>
              <a:buFont typeface="+mj-lt"/>
              <a:buAutoNum type="arabicPeriod"/>
            </a:pPr>
            <a:r>
              <a:rPr lang="zh-CN" altLang="zh-CN" sz="2800" b="1" dirty="0"/>
              <a:t>化太多的时间、精力去寻找现成的答案；</a:t>
            </a:r>
          </a:p>
          <a:p>
            <a:pPr marL="514350" indent="-514350">
              <a:buClr>
                <a:schemeClr val="accent1">
                  <a:lumMod val="75000"/>
                </a:schemeClr>
              </a:buClr>
              <a:buSzPct val="80000"/>
              <a:buFont typeface="+mj-lt"/>
              <a:buAutoNum type="arabicPeriod"/>
            </a:pPr>
            <a:r>
              <a:rPr lang="zh-CN" altLang="zh-CN" sz="2800" b="1" dirty="0"/>
              <a:t>沉默，不主动、不善于提问题。</a:t>
            </a:r>
          </a:p>
          <a:p>
            <a:pPr marL="514350" indent="-514350">
              <a:buClr>
                <a:schemeClr val="accent1">
                  <a:lumMod val="75000"/>
                </a:schemeClr>
              </a:buClr>
              <a:buSzPct val="80000"/>
              <a:buFont typeface="+mj-lt"/>
              <a:buAutoNum type="arabicPeriod"/>
            </a:pPr>
            <a:r>
              <a:rPr lang="zh-CN" altLang="zh-CN" sz="2800" b="1" dirty="0"/>
              <a:t>不直面困难，不正面回答，是艺术还是心理障碍？</a:t>
            </a:r>
            <a:endParaRPr lang="en-US" altLang="zh-CN" sz="2800" b="1" dirty="0"/>
          </a:p>
          <a:p>
            <a:pPr marL="0" indent="0">
              <a:buClr>
                <a:schemeClr val="accent1">
                  <a:lumMod val="75000"/>
                </a:schemeClr>
              </a:buClr>
              <a:buSzPct val="80000"/>
              <a:buNone/>
            </a:pPr>
            <a:r>
              <a:rPr lang="en-US" altLang="zh-CN" sz="2800" b="1" dirty="0"/>
              <a:t>  </a:t>
            </a:r>
            <a:r>
              <a:rPr lang="zh-CN" altLang="zh-CN" sz="2800" b="1" dirty="0"/>
              <a:t>教师怎么办？</a:t>
            </a:r>
          </a:p>
          <a:p>
            <a:pPr marL="320040" indent="-320040" algn="l" defTabSz="914400">
              <a:spcBef>
                <a:spcPts val="700"/>
              </a:spcBef>
              <a:buClr>
                <a:srgbClr val="FEB80A"/>
              </a:buClr>
              <a:buSzPct val="60000"/>
              <a:buFont typeface="Wingdings"/>
              <a:buChar char="Ø"/>
            </a:pPr>
            <a:endParaRPr lang="zh-CN" altLang="en-US" sz="2600" b="0" i="0" dirty="0">
              <a:solidFill>
                <a:schemeClr val="tx1"/>
              </a:solidFill>
              <a:latin typeface="Tw Cen MT"/>
              <a:ea typeface="宋体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235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好教材与好教师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281095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b="1" dirty="0"/>
              <a:t>数学建模未来的展望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Clr>
                <a:schemeClr val="accent1">
                  <a:lumMod val="75000"/>
                </a:schemeClr>
              </a:buClr>
              <a:buSzPct val="80000"/>
              <a:buNone/>
            </a:pPr>
            <a:r>
              <a:rPr lang="zh-CN" altLang="zh-CN" b="1" dirty="0"/>
              <a:t>数学建模未来的展望：</a:t>
            </a:r>
            <a:endParaRPr lang="en-US" altLang="zh-CN" b="1" dirty="0"/>
          </a:p>
          <a:p>
            <a:pPr marL="514350" indent="-514350">
              <a:buClr>
                <a:schemeClr val="accent1">
                  <a:lumMod val="75000"/>
                </a:schemeClr>
              </a:buClr>
              <a:buSzPct val="80000"/>
              <a:buFont typeface="+mj-lt"/>
              <a:buAutoNum type="arabicPeriod"/>
            </a:pPr>
            <a:r>
              <a:rPr lang="zh-CN" altLang="zh-CN" b="1" dirty="0"/>
              <a:t>多样化，</a:t>
            </a:r>
            <a:endParaRPr lang="en-US" altLang="zh-CN" b="1" dirty="0"/>
          </a:p>
          <a:p>
            <a:pPr marL="514350" indent="-514350">
              <a:buClr>
                <a:schemeClr val="accent1">
                  <a:lumMod val="75000"/>
                </a:schemeClr>
              </a:buClr>
              <a:buSzPct val="80000"/>
              <a:buFont typeface="+mj-lt"/>
              <a:buAutoNum type="arabicPeriod"/>
            </a:pPr>
            <a:r>
              <a:rPr lang="zh-CN" altLang="zh-CN" b="1" dirty="0"/>
              <a:t>多层次，</a:t>
            </a:r>
            <a:endParaRPr lang="en-US" altLang="zh-CN" b="1" dirty="0"/>
          </a:p>
          <a:p>
            <a:pPr marL="514350" indent="-514350">
              <a:buClr>
                <a:schemeClr val="accent1">
                  <a:lumMod val="75000"/>
                </a:schemeClr>
              </a:buClr>
              <a:buSzPct val="80000"/>
              <a:buFont typeface="+mj-lt"/>
              <a:buAutoNum type="arabicPeriod"/>
            </a:pPr>
            <a:r>
              <a:rPr lang="zh-CN" altLang="zh-CN" b="1" dirty="0"/>
              <a:t>多种形式</a:t>
            </a:r>
            <a:r>
              <a:rPr lang="zh-CN" altLang="en-US" b="1" dirty="0"/>
              <a:t>。</a:t>
            </a:r>
          </a:p>
        </p:txBody>
      </p:sp>
      <p:pic>
        <p:nvPicPr>
          <p:cNvPr id="5" name="Content Placeholder 4" descr="compassPencilRuler_bg.png"/>
          <p:cNvPicPr>
            <a:picLocks noChangeAspect="1"/>
          </p:cNvPicPr>
          <p:nvPr/>
        </p:nvPicPr>
        <p:blipFill>
          <a:blip r:embed="rId2">
            <a:lum bright="28000" contrast="-63000"/>
          </a:blip>
          <a:stretch>
            <a:fillRect/>
          </a:stretch>
        </p:blipFill>
        <p:spPr>
          <a:xfrm>
            <a:off x="4953000" y="1600200"/>
            <a:ext cx="4787900" cy="4572000"/>
          </a:xfrm>
          <a:prstGeom prst="rect">
            <a:avLst/>
          </a:prstGeom>
          <a:ln w="50800" cmpd="dbl"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38429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2144688" y="2348880"/>
            <a:ext cx="6048672" cy="40010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80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谢谢各位！</a:t>
            </a:r>
            <a:endParaRPr lang="en-US" altLang="zh-CN" sz="80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algn="ctr"/>
            <a:endParaRPr lang="en-US" altLang="zh-CN" sz="80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algn="ctr"/>
            <a:r>
              <a:rPr lang="en-US" altLang="zh-CN" sz="40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spchen@zju.edu.cn</a:t>
            </a:r>
          </a:p>
          <a:p>
            <a:pPr algn="ctr"/>
            <a:endParaRPr lang="zh-CN" alt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07647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CN" altLang="zh-CN" b="1" dirty="0"/>
              <a:t>什么是数学建模</a:t>
            </a:r>
            <a:endParaRPr lang="zh-CN" altLang="en-US" sz="4400" b="1" i="0" dirty="0">
              <a:solidFill>
                <a:srgbClr val="4F271C"/>
              </a:solidFill>
              <a:latin typeface="Tw Cen MT"/>
              <a:ea typeface="宋体" pitchFamily="2" charset="-122"/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60400" y="1600200"/>
            <a:ext cx="8832850" cy="4495800"/>
          </a:xfrm>
        </p:spPr>
        <p:txBody>
          <a:bodyPr>
            <a:normAutofit/>
          </a:bodyPr>
          <a:lstStyle/>
          <a:p>
            <a:r>
              <a:rPr lang="zh-CN" altLang="zh-CN" b="1" dirty="0"/>
              <a:t>什么是数学建模：通俗地说，数学建模就是“建桥”，把一个非数学问题用数学语言表述清楚。</a:t>
            </a:r>
            <a:endParaRPr lang="en-US" altLang="zh-CN" b="1" dirty="0"/>
          </a:p>
          <a:p>
            <a:r>
              <a:rPr lang="zh-CN" altLang="zh-CN" b="1" dirty="0"/>
              <a:t>例如（曾经</a:t>
            </a:r>
            <a:r>
              <a:rPr lang="zh-CN" altLang="en-US" b="1" dirty="0"/>
              <a:t>的故事</a:t>
            </a:r>
            <a:r>
              <a:rPr lang="zh-CN" altLang="zh-CN" b="1" dirty="0"/>
              <a:t>）：</a:t>
            </a:r>
          </a:p>
          <a:p>
            <a:pPr lvl="1"/>
            <a:r>
              <a:rPr lang="zh-CN" altLang="zh-CN" b="1" dirty="0"/>
              <a:t>关灯游戏</a:t>
            </a:r>
          </a:p>
          <a:p>
            <a:pPr lvl="1"/>
            <a:r>
              <a:rPr lang="zh-CN" altLang="zh-CN" b="1" dirty="0"/>
              <a:t>交通中的“绿波工程”</a:t>
            </a:r>
          </a:p>
          <a:p>
            <a:pPr lvl="1"/>
            <a:r>
              <a:rPr lang="zh-CN" altLang="zh-CN" b="1" dirty="0"/>
              <a:t>目标定位与跟踪</a:t>
            </a:r>
          </a:p>
          <a:p>
            <a:pPr lvl="1"/>
            <a:r>
              <a:rPr lang="zh-CN" altLang="zh-CN" b="1" dirty="0"/>
              <a:t>高炉炼铁的优化控制</a:t>
            </a:r>
          </a:p>
          <a:p>
            <a:r>
              <a:rPr lang="zh-CN" altLang="zh-CN" b="1" dirty="0"/>
              <a:t>费尔马大定理（</a:t>
            </a:r>
            <a:r>
              <a:rPr lang="en-US" altLang="zh-CN" b="1" dirty="0"/>
              <a:t>FERMAT’S LAST THEOREM</a:t>
            </a:r>
            <a:r>
              <a:rPr lang="zh-CN" altLang="zh-CN" b="1" dirty="0"/>
              <a:t>）就不是</a:t>
            </a:r>
            <a:endParaRPr lang="zh-CN" altLang="en-US" b="1" dirty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b="1" dirty="0"/>
              <a:t>为什么要搞数学建模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zh-CN" altLang="zh-CN" sz="2700" b="1" dirty="0"/>
              <a:t>为什么要搞数学建模：教数学、学数学有三方面的目标，</a:t>
            </a:r>
          </a:p>
          <a:p>
            <a:r>
              <a:rPr lang="zh-CN" altLang="zh-CN" sz="2700" b="1" dirty="0"/>
              <a:t>一是要造就一些数学家。数学家要真正出色，人数不需要也不可能很多；</a:t>
            </a:r>
          </a:p>
          <a:p>
            <a:r>
              <a:rPr lang="zh-CN" altLang="zh-CN" sz="2700" b="1" dirty="0"/>
              <a:t>二是要培养一批能用数学很好地解决各领域中实际问题的人才，让学生和社会真正承认数学的价值。“数学有没有用</a:t>
            </a:r>
            <a:r>
              <a:rPr lang="en-US" altLang="zh-CN" sz="2700" b="1" dirty="0"/>
              <a:t>”</a:t>
            </a:r>
            <a:r>
              <a:rPr lang="zh-CN" altLang="zh-CN" sz="2700" b="1" dirty="0"/>
              <a:t>这个问题其实要分几个子问题来讨论： 有没有机会让你用？机会在哪，怎么找？机会来了会不会用？</a:t>
            </a:r>
            <a:r>
              <a:rPr lang="zh-CN" altLang="en-US" sz="2700" b="1" dirty="0"/>
              <a:t>当然，这些都归结为知不知道具体内容从哪里来，到哪里去。</a:t>
            </a:r>
            <a:endParaRPr lang="en-US" altLang="zh-CN" sz="2700" b="1" dirty="0"/>
          </a:p>
          <a:p>
            <a:r>
              <a:rPr lang="zh-CN" altLang="zh-CN" sz="2700" b="1" dirty="0"/>
              <a:t>三是给大众以理性思维和表达的数学训练。</a:t>
            </a:r>
          </a:p>
        </p:txBody>
      </p:sp>
    </p:spTree>
    <p:extLst>
      <p:ext uri="{BB962C8B-B14F-4D97-AF65-F5344CB8AC3E}">
        <p14:creationId xmlns:p14="http://schemas.microsoft.com/office/powerpoint/2010/main" val="417325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b="1" dirty="0"/>
              <a:t>为什么要搞数学建模</a:t>
            </a:r>
            <a:r>
              <a:rPr lang="zh-CN" altLang="en-US" b="1" dirty="0"/>
              <a:t>（续）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zh-CN" altLang="zh-CN" sz="2600" b="1" dirty="0"/>
              <a:t>用数学来有效地、漂亮地解决其他领域的实际问题并不容易，很关键的一步是数学建模。几乎所有新的科学分支的建立都离不开数学，发展也同样依赖数学</a:t>
            </a:r>
            <a:r>
              <a:rPr lang="zh-CN" altLang="en-US" sz="2600" b="1" dirty="0"/>
              <a:t>。</a:t>
            </a:r>
            <a:endParaRPr lang="zh-CN" altLang="zh-CN" sz="2600" b="1" dirty="0"/>
          </a:p>
        </p:txBody>
      </p:sp>
    </p:spTree>
    <p:extLst>
      <p:ext uri="{BB962C8B-B14F-4D97-AF65-F5344CB8AC3E}">
        <p14:creationId xmlns:p14="http://schemas.microsoft.com/office/powerpoint/2010/main" val="1506017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b="1" dirty="0"/>
              <a:t>怎样开展数学建模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44488" y="1600200"/>
            <a:ext cx="9361040" cy="5069160"/>
          </a:xfrm>
        </p:spPr>
        <p:txBody>
          <a:bodyPr>
            <a:normAutofit fontScale="32500" lnSpcReduction="20000"/>
          </a:bodyPr>
          <a:lstStyle/>
          <a:p>
            <a:pPr marL="0" lvl="1" indent="0">
              <a:lnSpc>
                <a:spcPct val="120000"/>
              </a:lnSpc>
              <a:buSzPct val="80000"/>
              <a:buNone/>
            </a:pPr>
            <a:r>
              <a:rPr lang="zh-CN" altLang="zh-CN" sz="7400" b="1" dirty="0"/>
              <a:t>怎样开展数学建模：实践中感悟的一些小道理</a:t>
            </a:r>
            <a:r>
              <a:rPr lang="zh-CN" altLang="en-US" sz="7400" b="1" dirty="0"/>
              <a:t>。简言之，亲自去做！</a:t>
            </a:r>
            <a:r>
              <a:rPr lang="en-US" altLang="zh-CN" sz="7400" b="1" dirty="0"/>
              <a:t> </a:t>
            </a:r>
          </a:p>
          <a:p>
            <a:pPr marL="0" lvl="1" indent="0">
              <a:lnSpc>
                <a:spcPct val="120000"/>
              </a:lnSpc>
              <a:buSzPct val="80000"/>
              <a:buFont typeface="+mj-lt"/>
              <a:buAutoNum type="arabicPeriod"/>
            </a:pPr>
            <a:r>
              <a:rPr lang="en-US" altLang="zh-CN" sz="7400" b="1" dirty="0"/>
              <a:t>     </a:t>
            </a:r>
            <a:r>
              <a:rPr lang="zh-CN" altLang="zh-CN" sz="7400" b="1" dirty="0"/>
              <a:t>打破封闭，拓宽交流，虚心学习：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7400" b="1" dirty="0"/>
              <a:t>       </a:t>
            </a:r>
            <a:r>
              <a:rPr lang="zh-CN" altLang="zh-CN" sz="7400" b="1" dirty="0"/>
              <a:t>封闭有观念上的（我是做</a:t>
            </a:r>
            <a:r>
              <a:rPr lang="en-US" altLang="zh-CN" sz="7400" b="1" dirty="0"/>
              <a:t>xx</a:t>
            </a:r>
            <a:r>
              <a:rPr lang="zh-CN" altLang="zh-CN" sz="7400" b="1" dirty="0"/>
              <a:t>的，与数学建模挨不上）；有心理上的（我不会，从头开始太晚、太难了）；也有圈子狭窄、封闭</a:t>
            </a:r>
            <a:r>
              <a:rPr lang="en-US" altLang="zh-CN" sz="7400" b="1" dirty="0"/>
              <a:t>……</a:t>
            </a:r>
            <a:endParaRPr lang="zh-CN" altLang="zh-CN" sz="7400" b="1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7400" b="1" dirty="0"/>
              <a:t>       </a:t>
            </a:r>
            <a:r>
              <a:rPr lang="zh-CN" altLang="zh-CN" sz="7400" b="1" dirty="0"/>
              <a:t>闭门读书是不够的，不交流无法打破封闭，只有开放交流才能找到有趣的、合适的问题，发现机会和切入点。交流需要勇气，也是一种智慧。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7400" b="1" dirty="0"/>
              <a:t>       </a:t>
            </a:r>
            <a:r>
              <a:rPr lang="zh-CN" altLang="zh-CN" sz="7400" b="1" dirty="0"/>
              <a:t>纳什说过：读书获得的只是二手知识，思想容易受到束缚，无法即时交流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7400" b="1" dirty="0"/>
              <a:t>       </a:t>
            </a:r>
            <a:r>
              <a:rPr lang="zh-CN" altLang="zh-CN" sz="7400" b="1" dirty="0"/>
              <a:t>虚心学习，能者为师：信息技术使人误以为什么东西都能方便地查到，不再需要学校和老师。殊不知“听君一席话，胜读十年书” 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1718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b="1" dirty="0"/>
              <a:t>怎样开展数学建模</a:t>
            </a:r>
            <a:r>
              <a:rPr lang="zh-CN" altLang="en-US" b="1" dirty="0"/>
              <a:t>（续）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63702" y="1600200"/>
            <a:ext cx="8832850" cy="4853136"/>
          </a:xfrm>
        </p:spPr>
        <p:txBody>
          <a:bodyPr>
            <a:normAutofit/>
          </a:bodyPr>
          <a:lstStyle/>
          <a:p>
            <a:pPr marL="0" lvl="1" indent="0">
              <a:buSzPct val="80000"/>
              <a:buFont typeface="+mj-lt"/>
              <a:buAutoNum type="arabicPeriod" startAt="2"/>
            </a:pPr>
            <a:r>
              <a:rPr lang="en-US" altLang="zh-CN" sz="2500" b="1" dirty="0"/>
              <a:t>     </a:t>
            </a:r>
            <a:r>
              <a:rPr lang="zh-CN" altLang="zh-CN" sz="2800" b="1" dirty="0"/>
              <a:t>坚持问题导向：数学建模不是一个纯粹的学术范畴或学术概念，学会找到好问题是最重要的训练！“好”的标准，有意义、有趣、有难度、有收获，没有现成的路，方法（甚至结果也）不唯一。</a:t>
            </a:r>
            <a:endParaRPr lang="en-US" altLang="zh-CN" sz="2800" b="1" dirty="0"/>
          </a:p>
          <a:p>
            <a:pPr marL="0" lvl="1" indent="0">
              <a:buSzPct val="80000"/>
              <a:buNone/>
            </a:pPr>
            <a:r>
              <a:rPr lang="en-US" altLang="zh-CN" sz="2800" b="1" dirty="0"/>
              <a:t>       </a:t>
            </a:r>
            <a:r>
              <a:rPr lang="zh-CN" altLang="zh-CN" sz="2800" b="1" dirty="0"/>
              <a:t>问题源于现象，高于现象：充分的好奇，敏锐地捕捉，深入地思考，科学地提炼。教师一定要亲自参与，在实践积累中提高。</a:t>
            </a:r>
          </a:p>
          <a:p>
            <a:pPr marL="0" indent="263525">
              <a:buNone/>
            </a:pPr>
            <a:r>
              <a:rPr lang="en-US" altLang="zh-CN" sz="2800" b="1" dirty="0"/>
              <a:t>     </a:t>
            </a:r>
            <a:r>
              <a:rPr lang="zh-CN" altLang="zh-CN" sz="2800" b="1" dirty="0"/>
              <a:t>建模就是“讲故事”，用数学的语言把一个实际问题表述清楚</a:t>
            </a:r>
            <a:r>
              <a:rPr lang="zh-CN" altLang="zh-CN" sz="2800" dirty="0"/>
              <a:t>。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12121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b="1" dirty="0"/>
              <a:t>怎样开展数学建模</a:t>
            </a:r>
            <a:r>
              <a:rPr lang="zh-CN" altLang="en-US" b="1" dirty="0"/>
              <a:t>（续）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63702" y="1600200"/>
            <a:ext cx="8969818" cy="5069160"/>
          </a:xfrm>
        </p:spPr>
        <p:txBody>
          <a:bodyPr>
            <a:normAutofit fontScale="85000" lnSpcReduction="10000"/>
          </a:bodyPr>
          <a:lstStyle/>
          <a:p>
            <a:pPr marL="0" indent="0">
              <a:buClr>
                <a:schemeClr val="accent1">
                  <a:lumMod val="75000"/>
                </a:schemeClr>
              </a:buClr>
              <a:buSzPct val="80000"/>
              <a:buFont typeface="+mj-lt"/>
              <a:buAutoNum type="arabicPeriod" startAt="3"/>
            </a:pPr>
            <a:r>
              <a:rPr lang="en-US" altLang="zh-CN" sz="3200" b="1" dirty="0"/>
              <a:t>   </a:t>
            </a:r>
            <a:r>
              <a:rPr lang="zh-CN" altLang="zh-CN" sz="3200" b="1" dirty="0"/>
              <a:t>与数学基础课的教学不同，数学建模很难通过上课教会，是通过解决实际问题训练出来的。当然，开设数学建模课也是有价值的。数学建模的问题来源多样，五花八门，有科学问题、工程技术问题，也有社会、经济问题，还有日常生活中的问题，问题往往不是很单纯而是交织在一起的。要建好模型，先要掌握相关的知识，把问题搞清楚、弄明白，然后思考用什么样的数学语言来叙述问题。所需要的数学知识和其他学科知识都有相应的课程和教材，针对某个例题选取一些</a:t>
            </a:r>
            <a:r>
              <a:rPr lang="zh-CN" altLang="en-US" sz="3200" b="1" dirty="0"/>
              <a:t>内容</a:t>
            </a:r>
            <a:r>
              <a:rPr lang="zh-CN" altLang="zh-CN" sz="3200" b="1" dirty="0"/>
              <a:t>来讲授不具有普遍的价值。因此，数学建模课很难像传统的数学课一样开设。况且很多问题并不只有唯一的方法和模型，很大程度上依赖个人的专长、偏好和经验。授课教师如缺少丰富的知识和实践，就很难举一反三，把课讲得生动活泼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04300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b="1" dirty="0"/>
              <a:t>怎样开展数学建模</a:t>
            </a:r>
            <a:r>
              <a:rPr lang="zh-CN" altLang="en-US" b="1" dirty="0"/>
              <a:t>（续）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63702" y="1600200"/>
            <a:ext cx="8969818" cy="5069160"/>
          </a:xfrm>
        </p:spPr>
        <p:txBody>
          <a:bodyPr>
            <a:normAutofit lnSpcReduction="10000"/>
          </a:bodyPr>
          <a:lstStyle/>
          <a:p>
            <a:pPr marL="0" lvl="1" indent="0">
              <a:buSzPct val="80000"/>
              <a:buFont typeface="+mj-lt"/>
              <a:buAutoNum type="arabicPeriod" startAt="4"/>
            </a:pPr>
            <a:r>
              <a:rPr lang="en-US" altLang="zh-CN" sz="3200" b="1" dirty="0"/>
              <a:t>   </a:t>
            </a:r>
            <a:r>
              <a:rPr lang="zh-CN" altLang="zh-CN" sz="2800" dirty="0"/>
              <a:t>“</a:t>
            </a:r>
            <a:r>
              <a:rPr lang="zh-CN" altLang="zh-CN" sz="2800" b="1" dirty="0"/>
              <a:t>把数学建模融入数学基础课教学”：数学课的每一部分内容先要让学生明白“干什么”，即我们想研究什么，想弄清楚什么或想回答什么？它有什么意义或能用来干什么？然后考虑“怎么做”，即想想或看看需要什么条件，具备什么条件？把这个问题合乎逻辑地分解成若干步，列出一系列相关的子问题。接下来从已有的知识库中寻找合适的工具或方法，进行严格的推导和计算。若没有现成的工具或方法，则列出需要克服的困难，再想办法。最后把结果表述清楚</a:t>
            </a:r>
            <a:r>
              <a:rPr lang="en-US" altLang="zh-CN" sz="2800" b="1" dirty="0"/>
              <a:t>/</a:t>
            </a:r>
            <a:r>
              <a:rPr lang="zh-CN" altLang="zh-CN" sz="2800" b="1" dirty="0"/>
              <a:t>完整并加以验证。这样就能让学生知道这部分知识可以用来做什么以及怎么用。发挥学生的主动性和积极性，对学生产生吸引力，加深理解、掌握。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4907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b="1" dirty="0"/>
              <a:t>怎样开展数学建模</a:t>
            </a:r>
            <a:r>
              <a:rPr lang="zh-CN" altLang="en-US" b="1" dirty="0"/>
              <a:t>（续）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63702" y="1600200"/>
            <a:ext cx="8969818" cy="5069160"/>
          </a:xfrm>
        </p:spPr>
        <p:txBody>
          <a:bodyPr>
            <a:normAutofit/>
          </a:bodyPr>
          <a:lstStyle/>
          <a:p>
            <a:pPr marL="0" lvl="1" indent="0">
              <a:buSzPct val="80000"/>
              <a:buFont typeface="+mj-lt"/>
              <a:buAutoNum type="arabicPeriod" startAt="5"/>
            </a:pPr>
            <a:r>
              <a:rPr lang="en-US" altLang="zh-CN" b="1" dirty="0"/>
              <a:t>     </a:t>
            </a:r>
            <a:r>
              <a:rPr lang="zh-CN" altLang="zh-CN" sz="2800" b="1" dirty="0"/>
              <a:t>问题比方法（答案）重要！</a:t>
            </a:r>
            <a:endParaRPr lang="en-US" altLang="zh-CN" sz="2800" b="1" dirty="0"/>
          </a:p>
          <a:p>
            <a:pPr marL="0" lvl="1" indent="0">
              <a:buSzPct val="80000"/>
              <a:buNone/>
            </a:pPr>
            <a:r>
              <a:rPr lang="en-US" altLang="zh-CN" sz="2800" b="1" dirty="0"/>
              <a:t>       </a:t>
            </a:r>
            <a:r>
              <a:rPr lang="zh-CN" altLang="zh-CN" sz="2800" b="1" dirty="0"/>
              <a:t>我们“不会”做某个数学建模问题，很多时候是因为没有把问题合理地</a:t>
            </a:r>
            <a:r>
              <a:rPr lang="en-US" altLang="zh-CN" sz="2800" b="1" dirty="0"/>
              <a:t>/</a:t>
            </a:r>
            <a:r>
              <a:rPr lang="zh-CN" altLang="zh-CN" sz="2800" b="1" dirty="0"/>
              <a:t>正确地分解，因而找不到合适的路径或方法。如果是这样的话，上再多的课、学再多的知识也是徒劳的。</a:t>
            </a:r>
            <a:endParaRPr lang="en-US" altLang="zh-CN" sz="2800" b="1" dirty="0"/>
          </a:p>
          <a:p>
            <a:pPr marL="0" lvl="1" indent="0">
              <a:buSzPct val="80000"/>
              <a:buNone/>
            </a:pPr>
            <a:r>
              <a:rPr lang="en-US" altLang="zh-CN" sz="2800" b="1" dirty="0"/>
              <a:t>       </a:t>
            </a:r>
            <a:r>
              <a:rPr lang="zh-CN" altLang="zh-CN" sz="2800" b="1" dirty="0"/>
              <a:t>我们做的数学建模问题很多时候不被人认可，原因可能是没有从实际问题角度正确地理解所要解决的问题，而是先入为主地凭主观想象把问题装入按数学知识分类的箩筐。知识体系和实际问题不是一一对应的。（以公共自行车问题为例）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10196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cademicPresentation1_TP10352479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470B6C7-96FA-4D84-90CD-07101C1F8B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1414</Words>
  <Application>Microsoft Office PowerPoint</Application>
  <PresentationFormat>A4 纸张(210x297 毫米)</PresentationFormat>
  <Paragraphs>68</Paragraphs>
  <Slides>15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等线</vt:lpstr>
      <vt:lpstr>华文仿宋</vt:lpstr>
      <vt:lpstr>宋体</vt:lpstr>
      <vt:lpstr>Calibri</vt:lpstr>
      <vt:lpstr>Tw Cen MT</vt:lpstr>
      <vt:lpstr>Wingdings</vt:lpstr>
      <vt:lpstr>Wingdings 2</vt:lpstr>
      <vt:lpstr>AcademicPresentation1_TP10352479</vt:lpstr>
      <vt:lpstr>再谈推动数学建模更好地发展： what, why, how</vt:lpstr>
      <vt:lpstr>什么是数学建模</vt:lpstr>
      <vt:lpstr>为什么要搞数学建模</vt:lpstr>
      <vt:lpstr>为什么要搞数学建模（续）</vt:lpstr>
      <vt:lpstr>怎样开展数学建模</vt:lpstr>
      <vt:lpstr>怎样开展数学建模（续） </vt:lpstr>
      <vt:lpstr>怎样开展数学建模（续）</vt:lpstr>
      <vt:lpstr>怎样开展数学建模（续）</vt:lpstr>
      <vt:lpstr>怎样开展数学建模（续）</vt:lpstr>
      <vt:lpstr>怎样开展数学建模（续） </vt:lpstr>
      <vt:lpstr>问题的发现与分类</vt:lpstr>
      <vt:lpstr>今天的学生</vt:lpstr>
      <vt:lpstr>好教材与好教师</vt:lpstr>
      <vt:lpstr>数学建模未来的展望</vt:lpstr>
      <vt:lpstr>PowerPoint 演示文稿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2016-04-21T12:20:44Z</dcterms:created>
  <dcterms:modified xsi:type="dcterms:W3CDTF">2016-05-12T11:02:13Z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TC101671252052</vt:lpwstr>
  </property>
</Properties>
</file>