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  <p:sldMasterId id="2147483673" r:id="rId2"/>
    <p:sldMasterId id="2147483685" r:id="rId3"/>
  </p:sldMasterIdLst>
  <p:notesMasterIdLst>
    <p:notesMasterId r:id="rId11"/>
  </p:notesMasterIdLst>
  <p:handoutMasterIdLst>
    <p:handoutMasterId r:id="rId12"/>
  </p:handoutMasterIdLst>
  <p:sldIdLst>
    <p:sldId id="832" r:id="rId4"/>
    <p:sldId id="842" r:id="rId5"/>
    <p:sldId id="843" r:id="rId6"/>
    <p:sldId id="844" r:id="rId7"/>
    <p:sldId id="845" r:id="rId8"/>
    <p:sldId id="846" r:id="rId9"/>
    <p:sldId id="797" r:id="rId10"/>
  </p:sldIdLst>
  <p:sldSz cx="9144000" cy="6858000" type="screen4x3"/>
  <p:notesSz cx="6858000" cy="9144000"/>
  <p:defaultTextStyle>
    <a:defPPr>
      <a:defRPr lang="zh-CN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4EFC"/>
    <a:srgbClr val="FFFFCC"/>
    <a:srgbClr val="FFFFFF"/>
    <a:srgbClr val="FF0505"/>
    <a:srgbClr val="CE32C3"/>
    <a:srgbClr val="FF1111"/>
    <a:srgbClr val="6A0FF1"/>
    <a:srgbClr val="1251AE"/>
    <a:srgbClr val="55AB70"/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42" autoAdjust="0"/>
    <p:restoredTop sz="92593" autoAdjust="0"/>
  </p:normalViewPr>
  <p:slideViewPr>
    <p:cSldViewPr>
      <p:cViewPr>
        <p:scale>
          <a:sx n="70" d="100"/>
          <a:sy n="70" d="100"/>
        </p:scale>
        <p:origin x="-1572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52"/>
    </p:cViewPr>
  </p:sorterViewPr>
  <p:notesViewPr>
    <p:cSldViewPr>
      <p:cViewPr varScale="1">
        <p:scale>
          <a:sx n="67" d="100"/>
          <a:sy n="67" d="100"/>
        </p:scale>
        <p:origin x="-2880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F1113F3D-9DCE-470E-803E-D7CB75A8C280}" type="datetimeFigureOut">
              <a:rPr lang="zh-CN" altLang="en-US"/>
              <a:pPr>
                <a:defRPr/>
              </a:pPr>
              <a:t>2016-5-2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9EDCA94D-1388-45B8-9389-1C8054B16E7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E537BD1-8694-4B7B-89EE-FAB0006168D4}" type="datetimeFigureOut">
              <a:rPr lang="zh-CN" altLang="en-US"/>
              <a:pPr>
                <a:defRPr/>
              </a:pPr>
              <a:t>2016-5-2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9BDE892-AD3B-4A49-850F-91B8C48A0EE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img2007115841305328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384425"/>
            <a:ext cx="9131300" cy="447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601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55650" y="1125538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9"/>
          <p:cNvSpPr>
            <a:spLocks noChangeShapeType="1"/>
          </p:cNvSpPr>
          <p:nvPr userDrawn="1"/>
        </p:nvSpPr>
        <p:spPr bwMode="auto">
          <a:xfrm>
            <a:off x="642938" y="785813"/>
            <a:ext cx="0" cy="5957887"/>
          </a:xfrm>
          <a:prstGeom prst="line">
            <a:avLst/>
          </a:prstGeom>
          <a:noFill/>
          <a:ln w="38100" cap="sq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>
              <a:defRPr/>
            </a:pPr>
            <a:endParaRPr lang="zh-CN" altLang="en-US">
              <a:latin typeface="Arial" pitchFamily="34" charset="0"/>
            </a:endParaRPr>
          </a:p>
        </p:txBody>
      </p:sp>
      <p:sp>
        <p:nvSpPr>
          <p:cNvPr id="5" name="Text Box 20"/>
          <p:cNvSpPr txBox="1">
            <a:spLocks noChangeArrowheads="1"/>
          </p:cNvSpPr>
          <p:nvPr userDrawn="1"/>
        </p:nvSpPr>
        <p:spPr bwMode="auto">
          <a:xfrm>
            <a:off x="133350" y="809625"/>
            <a:ext cx="554038" cy="5891213"/>
          </a:xfrm>
          <a:prstGeom prst="rect">
            <a:avLst/>
          </a:prstGeom>
          <a:noFill/>
          <a:ln w="12700" cap="sq" algn="ctr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1" lang="en-US" altLang="zh-CN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华文新魏" pitchFamily="2" charset="-122"/>
              </a:rPr>
              <a:t>“</a:t>
            </a:r>
            <a:r>
              <a:rPr kumimoji="1" lang="zh-CN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华文新魏" pitchFamily="2" charset="-122"/>
              </a:rPr>
              <a:t>钱学森创新拓展班” </a:t>
            </a:r>
            <a:r>
              <a:rPr kumimoji="1" lang="en-US" altLang="zh-CN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华文新魏" pitchFamily="2" charset="-122"/>
              </a:rPr>
              <a:t>–</a:t>
            </a:r>
            <a:r>
              <a:rPr kumimoji="1" lang="zh-CN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华文新魏" pitchFamily="2" charset="-122"/>
              </a:rPr>
              <a:t>概率论与数理统计</a:t>
            </a:r>
          </a:p>
        </p:txBody>
      </p:sp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77025" y="184150"/>
            <a:ext cx="2071688" cy="612457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84150"/>
            <a:ext cx="6067425" cy="612457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9"/>
          <p:cNvSpPr>
            <a:spLocks noChangeShapeType="1"/>
          </p:cNvSpPr>
          <p:nvPr userDrawn="1"/>
        </p:nvSpPr>
        <p:spPr bwMode="auto">
          <a:xfrm>
            <a:off x="642938" y="785813"/>
            <a:ext cx="0" cy="5957887"/>
          </a:xfrm>
          <a:prstGeom prst="line">
            <a:avLst/>
          </a:prstGeom>
          <a:noFill/>
          <a:ln w="38100" cap="sq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>
              <a:defRPr/>
            </a:pPr>
            <a:endParaRPr lang="zh-CN" altLang="en-US">
              <a:latin typeface="Arial" pitchFamily="34" charset="0"/>
            </a:endParaRPr>
          </a:p>
        </p:txBody>
      </p:sp>
      <p:sp>
        <p:nvSpPr>
          <p:cNvPr id="4" name="Text Box 20"/>
          <p:cNvSpPr txBox="1">
            <a:spLocks noChangeArrowheads="1"/>
          </p:cNvSpPr>
          <p:nvPr userDrawn="1"/>
        </p:nvSpPr>
        <p:spPr bwMode="auto">
          <a:xfrm>
            <a:off x="133350" y="809625"/>
            <a:ext cx="554038" cy="5891213"/>
          </a:xfrm>
          <a:prstGeom prst="rect">
            <a:avLst/>
          </a:prstGeom>
          <a:noFill/>
          <a:ln w="12700" cap="sq" algn="ctr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1" lang="en-US" altLang="zh-CN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华文新魏" pitchFamily="2" charset="-122"/>
              </a:rPr>
              <a:t>“</a:t>
            </a:r>
            <a:r>
              <a:rPr kumimoji="1" lang="zh-CN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华文新魏" pitchFamily="2" charset="-122"/>
              </a:rPr>
              <a:t>钱学森创新拓展班” </a:t>
            </a:r>
            <a:r>
              <a:rPr kumimoji="1" lang="en-US" altLang="zh-CN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华文新魏" pitchFamily="2" charset="-122"/>
              </a:rPr>
              <a:t>–</a:t>
            </a:r>
            <a:r>
              <a:rPr kumimoji="1" lang="zh-CN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华文新魏" pitchFamily="2" charset="-122"/>
              </a:rPr>
              <a:t>概率论与数理统计</a:t>
            </a:r>
          </a:p>
        </p:txBody>
      </p:sp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184150"/>
            <a:ext cx="8291513" cy="61245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img2007115841305328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384425"/>
            <a:ext cx="9131300" cy="447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23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55650" y="1125538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47888" y="184150"/>
            <a:ext cx="6408737" cy="105251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47888" y="184150"/>
            <a:ext cx="6408737" cy="105251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484313"/>
            <a:ext cx="4068763" cy="4824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78363" y="1484313"/>
            <a:ext cx="4070350" cy="4824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47888" y="184150"/>
            <a:ext cx="6408737" cy="105251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1187624" y="260648"/>
            <a:ext cx="6840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4A4EFC"/>
                </a:solidFill>
                <a:latin typeface="黑体" pitchFamily="2" charset="-122"/>
                <a:ea typeface="黑体" pitchFamily="2" charset="-122"/>
              </a:rPr>
              <a:t>参赛规范与规范参赛</a:t>
            </a:r>
            <a:endParaRPr lang="zh-CN" altLang="en-US" sz="2400" b="1" dirty="0">
              <a:solidFill>
                <a:srgbClr val="4A4EFC"/>
              </a:solidFill>
              <a:latin typeface="黑体" pitchFamily="2" charset="-122"/>
              <a:ea typeface="黑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47888" y="184150"/>
            <a:ext cx="6408737" cy="105251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77025" y="184150"/>
            <a:ext cx="2071688" cy="612457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84150"/>
            <a:ext cx="6067425" cy="612457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B8BF85-8653-41C9-9BB2-325980E562F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DD6A3B-5DC4-4EA5-8B19-9D7BDF89A06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6883B7-9B2F-477F-96CA-B849761E8D4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70D4D-E94B-40B6-9024-F90120499B4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F474D-AFDC-4F78-97AF-49F2C906721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18F034-29BF-4025-BA02-DC37B9F4C66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00508F-7FF3-4098-8CED-CE34D8A25A7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02E2E9-A823-4247-9DB5-975BA1D3921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B63B1-3CF0-40BC-8F03-1C3583EFC1E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63DDD-34D7-4AB8-A11C-3BE75DDD317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3BC83-D48D-48D7-82B3-D1B72E80A1D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484313"/>
            <a:ext cx="4068763" cy="4824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78363" y="1484313"/>
            <a:ext cx="4070350" cy="4824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84313"/>
            <a:ext cx="8291513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147888" y="184150"/>
            <a:ext cx="6408737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84996" name="Rectangle 4"/>
          <p:cNvSpPr>
            <a:spLocks noChangeArrowheads="1"/>
          </p:cNvSpPr>
          <p:nvPr/>
        </p:nvSpPr>
        <p:spPr bwMode="auto">
          <a:xfrm>
            <a:off x="2354263" y="739775"/>
            <a:ext cx="6192837" cy="17463"/>
          </a:xfrm>
          <a:prstGeom prst="rect">
            <a:avLst/>
          </a:prstGeom>
          <a:gradFill rotWithShape="1">
            <a:gsLst>
              <a:gs pos="0">
                <a:srgbClr val="40608C">
                  <a:gamma/>
                  <a:shade val="46275"/>
                  <a:invGamma/>
                  <a:alpha val="0"/>
                </a:srgbClr>
              </a:gs>
              <a:gs pos="50000">
                <a:srgbClr val="40608C"/>
              </a:gs>
              <a:gs pos="100000">
                <a:srgbClr val="40608C">
                  <a:gamma/>
                  <a:shade val="46275"/>
                  <a:invGamma/>
                  <a:alpha val="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+mn-lt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82" r:id="rId1"/>
    <p:sldLayoutId id="2147486483" r:id="rId2"/>
    <p:sldLayoutId id="2147486453" r:id="rId3"/>
    <p:sldLayoutId id="2147486454" r:id="rId4"/>
    <p:sldLayoutId id="2147486455" r:id="rId5"/>
    <p:sldLayoutId id="2147486456" r:id="rId6"/>
    <p:sldLayoutId id="2147486457" r:id="rId7"/>
    <p:sldLayoutId id="2147486458" r:id="rId8"/>
    <p:sldLayoutId id="2147486459" r:id="rId9"/>
    <p:sldLayoutId id="2147486460" r:id="rId10"/>
    <p:sldLayoutId id="2147486484" r:id="rId11"/>
    <p:sldLayoutId id="2147486485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  <a:ea typeface="黑体" pitchFamily="49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  <a:ea typeface="黑体" pitchFamily="49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  <a:ea typeface="黑体" pitchFamily="49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  <a:ea typeface="黑体" pitchFamily="49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  <a:ea typeface="黑体" pitchFamily="49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  <a:ea typeface="黑体" pitchFamily="49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  <a:ea typeface="黑体" pitchFamily="49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  <a:ea typeface="黑体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宋体" pitchFamily="2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宋体" pitchFamily="2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宋体" pitchFamily="2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84313"/>
            <a:ext cx="8291513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94212" name="Rectangle 4"/>
          <p:cNvSpPr>
            <a:spLocks noChangeArrowheads="1"/>
          </p:cNvSpPr>
          <p:nvPr/>
        </p:nvSpPr>
        <p:spPr bwMode="auto">
          <a:xfrm>
            <a:off x="1593872" y="785794"/>
            <a:ext cx="6912000" cy="17463"/>
          </a:xfrm>
          <a:prstGeom prst="rect">
            <a:avLst/>
          </a:prstGeom>
          <a:gradFill rotWithShape="1">
            <a:gsLst>
              <a:gs pos="0">
                <a:srgbClr val="40608C">
                  <a:gamma/>
                  <a:shade val="46275"/>
                  <a:invGamma/>
                  <a:alpha val="0"/>
                </a:srgbClr>
              </a:gs>
              <a:gs pos="50000">
                <a:srgbClr val="40608C"/>
              </a:gs>
              <a:gs pos="100000">
                <a:srgbClr val="40608C">
                  <a:gamma/>
                  <a:shade val="46275"/>
                  <a:invGamma/>
                  <a:alpha val="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+mn-lt"/>
              <a:ea typeface="+mn-ea"/>
            </a:endParaRPr>
          </a:p>
        </p:txBody>
      </p:sp>
      <p:sp>
        <p:nvSpPr>
          <p:cNvPr id="7" name="Line 19"/>
          <p:cNvSpPr>
            <a:spLocks noChangeShapeType="1"/>
          </p:cNvSpPr>
          <p:nvPr userDrawn="1"/>
        </p:nvSpPr>
        <p:spPr bwMode="auto">
          <a:xfrm>
            <a:off x="642938" y="785813"/>
            <a:ext cx="0" cy="5957887"/>
          </a:xfrm>
          <a:prstGeom prst="line">
            <a:avLst/>
          </a:prstGeom>
          <a:noFill/>
          <a:ln w="38100" cap="sq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>
              <a:defRPr/>
            </a:pPr>
            <a:endParaRPr lang="zh-CN" altLang="en-US">
              <a:latin typeface="Arial" pitchFamily="34" charset="0"/>
            </a:endParaRPr>
          </a:p>
        </p:txBody>
      </p:sp>
      <p:sp>
        <p:nvSpPr>
          <p:cNvPr id="8" name="Text Box 20"/>
          <p:cNvSpPr txBox="1">
            <a:spLocks noChangeArrowheads="1"/>
          </p:cNvSpPr>
          <p:nvPr userDrawn="1"/>
        </p:nvSpPr>
        <p:spPr bwMode="auto">
          <a:xfrm>
            <a:off x="133350" y="809625"/>
            <a:ext cx="554038" cy="5891213"/>
          </a:xfrm>
          <a:prstGeom prst="rect">
            <a:avLst/>
          </a:prstGeom>
          <a:noFill/>
          <a:ln w="12700" cap="sq" algn="ctr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1" lang="en-US" altLang="zh-CN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华文新魏" pitchFamily="2" charset="-122"/>
              </a:rPr>
              <a:t>“</a:t>
            </a:r>
            <a:r>
              <a:rPr kumimoji="1" lang="zh-CN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华文新魏" pitchFamily="2" charset="-122"/>
              </a:rPr>
              <a:t>钱学森创新拓展班” </a:t>
            </a:r>
            <a:r>
              <a:rPr kumimoji="1" lang="en-US" altLang="zh-CN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华文新魏" pitchFamily="2" charset="-122"/>
              </a:rPr>
              <a:t>–</a:t>
            </a:r>
            <a:r>
              <a:rPr kumimoji="1" lang="zh-CN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华文新魏" pitchFamily="2" charset="-122"/>
              </a:rPr>
              <a:t>概率论与数理统计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86" r:id="rId1"/>
    <p:sldLayoutId id="2147486461" r:id="rId2"/>
    <p:sldLayoutId id="2147486462" r:id="rId3"/>
    <p:sldLayoutId id="2147486463" r:id="rId4"/>
    <p:sldLayoutId id="2147486464" r:id="rId5"/>
    <p:sldLayoutId id="2147486465" r:id="rId6"/>
    <p:sldLayoutId id="2147486466" r:id="rId7"/>
    <p:sldLayoutId id="2147486467" r:id="rId8"/>
    <p:sldLayoutId id="2147486468" r:id="rId9"/>
    <p:sldLayoutId id="2147486469" r:id="rId10"/>
    <p:sldLayoutId id="2147486470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  <a:ea typeface="宋体" pitchFamily="2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  <a:ea typeface="宋体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  <a:ea typeface="宋体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  <a:ea typeface="宋体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31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1" sz="14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31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1" sz="14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31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1" sz="1400">
                <a:latin typeface="+mn-lt"/>
                <a:ea typeface="+mn-ea"/>
              </a:defRPr>
            </a:lvl1pPr>
          </a:lstStyle>
          <a:p>
            <a:pPr>
              <a:defRPr/>
            </a:pPr>
            <a:fld id="{575D078D-FF55-4925-A567-82908593D65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7" name="Line 19"/>
          <p:cNvSpPr>
            <a:spLocks noChangeShapeType="1"/>
          </p:cNvSpPr>
          <p:nvPr userDrawn="1"/>
        </p:nvSpPr>
        <p:spPr bwMode="auto">
          <a:xfrm>
            <a:off x="642938" y="785813"/>
            <a:ext cx="0" cy="5957887"/>
          </a:xfrm>
          <a:prstGeom prst="line">
            <a:avLst/>
          </a:prstGeom>
          <a:noFill/>
          <a:ln w="38100" cap="sq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>
              <a:defRPr/>
            </a:pPr>
            <a:endParaRPr lang="zh-CN" altLang="en-US">
              <a:latin typeface="Arial" pitchFamily="34" charset="0"/>
            </a:endParaRPr>
          </a:p>
        </p:txBody>
      </p:sp>
      <p:sp>
        <p:nvSpPr>
          <p:cNvPr id="8" name="Text Box 20"/>
          <p:cNvSpPr txBox="1">
            <a:spLocks noChangeArrowheads="1"/>
          </p:cNvSpPr>
          <p:nvPr userDrawn="1"/>
        </p:nvSpPr>
        <p:spPr bwMode="auto">
          <a:xfrm>
            <a:off x="133350" y="809625"/>
            <a:ext cx="554038" cy="5891213"/>
          </a:xfrm>
          <a:prstGeom prst="rect">
            <a:avLst/>
          </a:prstGeom>
          <a:noFill/>
          <a:ln w="12700" cap="sq" algn="ctr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1" lang="en-US" altLang="zh-CN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华文新魏" pitchFamily="2" charset="-122"/>
              </a:rPr>
              <a:t>“</a:t>
            </a:r>
            <a:r>
              <a:rPr kumimoji="1" lang="zh-CN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华文新魏" pitchFamily="2" charset="-122"/>
              </a:rPr>
              <a:t>钱学森创新拓展班” </a:t>
            </a:r>
            <a:r>
              <a:rPr kumimoji="1" lang="en-US" altLang="zh-CN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华文新魏" pitchFamily="2" charset="-122"/>
              </a:rPr>
              <a:t>–</a:t>
            </a:r>
            <a:r>
              <a:rPr kumimoji="1" lang="zh-CN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华文新魏" pitchFamily="2" charset="-122"/>
              </a:rPr>
              <a:t>概率论与数理统计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71" r:id="rId1"/>
    <p:sldLayoutId id="2147486472" r:id="rId2"/>
    <p:sldLayoutId id="2147486473" r:id="rId3"/>
    <p:sldLayoutId id="2147486474" r:id="rId4"/>
    <p:sldLayoutId id="2147486475" r:id="rId5"/>
    <p:sldLayoutId id="2147486476" r:id="rId6"/>
    <p:sldLayoutId id="2147486477" r:id="rId7"/>
    <p:sldLayoutId id="2147486478" r:id="rId8"/>
    <p:sldLayoutId id="2147486479" r:id="rId9"/>
    <p:sldLayoutId id="2147486480" r:id="rId10"/>
    <p:sldLayoutId id="214748648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宋体" pitchFamily="2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宋体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宋体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宋体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&#31454;&#36187;&#36890;&#30693;/&#21442;&#36187;&#39035;&#30693;2016.doc" TargetMode="External"/><Relationship Id="rId2" Type="http://schemas.openxmlformats.org/officeDocument/2006/relationships/hyperlink" Target="&#31454;&#36187;&#36890;&#30693;/2016-01&#36890;&#30693;(&#31454;&#36187;&#32452;&#32455;)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&#31454;&#36187;&#36890;&#30693;/&#36187;&#21306;&#35780;&#38405;&#24037;&#20316;&#35268;&#33539;&#65288;2016&#65289;.doc" TargetMode="External"/><Relationship Id="rId4" Type="http://schemas.openxmlformats.org/officeDocument/2006/relationships/hyperlink" Target="&#31454;&#36187;&#36890;&#30693;/hn2016-004(&#31454;&#36187;&#36890;&#30693;).pdf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34"/>
          <p:cNvSpPr>
            <a:spLocks noChangeArrowheads="1" noChangeShapeType="1" noTextEdit="1"/>
          </p:cNvSpPr>
          <p:nvPr/>
        </p:nvSpPr>
        <p:spPr bwMode="auto">
          <a:xfrm>
            <a:off x="755576" y="1844824"/>
            <a:ext cx="7776864" cy="935732"/>
          </a:xfrm>
          <a:prstGeom prst="rect">
            <a:avLst/>
          </a:prstGeom>
          <a:solidFill>
            <a:srgbClr val="C00000"/>
          </a:solidFill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zh-CN" altLang="en-US" sz="3600" b="1" kern="10" dirty="0" smtClean="0">
                <a:ln w="6350">
                  <a:noFill/>
                  <a:round/>
                  <a:headEnd/>
                  <a:tailEnd/>
                </a:ln>
                <a:solidFill>
                  <a:srgbClr val="FFFF00"/>
                </a:solidFill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参赛规范与规范参赛</a:t>
            </a:r>
            <a:endParaRPr lang="zh-CN" altLang="en-US" sz="3600" b="1" kern="10" dirty="0">
              <a:ln w="6350">
                <a:noFill/>
                <a:round/>
                <a:headEnd/>
                <a:tailEnd/>
              </a:ln>
              <a:solidFill>
                <a:srgbClr val="FFFF00"/>
              </a:solidFill>
              <a:latin typeface="Times New Roman" pitchFamily="18" charset="0"/>
              <a:ea typeface="隶书" pitchFamily="49" charset="-122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24514" y="4005064"/>
            <a:ext cx="17235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dirty="0" smtClean="0">
                <a:latin typeface="华文隶书" pitchFamily="2" charset="-122"/>
                <a:ea typeface="华文隶书" pitchFamily="2" charset="-122"/>
              </a:rPr>
              <a:t>吴孟达</a:t>
            </a:r>
            <a:endParaRPr lang="zh-CN" altLang="en-US" sz="4000" dirty="0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20547" y="5085184"/>
            <a:ext cx="18004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>
                <a:latin typeface="+mn-ea"/>
                <a:ea typeface="+mn-ea"/>
              </a:rPr>
              <a:t>2016-5-14</a:t>
            </a:r>
            <a:endParaRPr lang="zh-CN" altLang="en-US" sz="2800" dirty="0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4294967295"/>
          </p:nvPr>
        </p:nvSpPr>
        <p:spPr>
          <a:xfrm>
            <a:off x="0" y="836712"/>
            <a:ext cx="9144000" cy="6021288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zh-CN" altLang="zh-CN" sz="3200" dirty="0" smtClean="0">
                <a:solidFill>
                  <a:srgbClr val="C00000"/>
                </a:solidFill>
              </a:rPr>
              <a:t>一、</a:t>
            </a:r>
            <a:r>
              <a:rPr lang="en-US" altLang="zh-CN" sz="3200" dirty="0" smtClean="0">
                <a:solidFill>
                  <a:srgbClr val="C00000"/>
                </a:solidFill>
              </a:rPr>
              <a:t>2015</a:t>
            </a:r>
            <a:r>
              <a:rPr lang="zh-CN" altLang="zh-CN" sz="3200" dirty="0" smtClean="0">
                <a:solidFill>
                  <a:srgbClr val="C00000"/>
                </a:solidFill>
              </a:rPr>
              <a:t>年参赛情况</a:t>
            </a:r>
            <a:endParaRPr lang="en-US" altLang="zh-CN" sz="3200" dirty="0" smtClean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zh-CN" altLang="en-US" sz="3200" dirty="0" smtClean="0">
                <a:solidFill>
                  <a:srgbClr val="C00000"/>
                </a:solidFill>
              </a:rPr>
              <a:t>参赛数据统计</a:t>
            </a:r>
            <a:endParaRPr lang="zh-CN" altLang="zh-CN" sz="3200" dirty="0" smtClean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zh-CN" altLang="zh-CN" dirty="0" smtClean="0"/>
              <a:t>参赛学校：本科</a:t>
            </a:r>
            <a:r>
              <a:rPr lang="en-US" altLang="zh-CN" dirty="0" smtClean="0"/>
              <a:t>26</a:t>
            </a:r>
            <a:r>
              <a:rPr lang="zh-CN" altLang="zh-CN" dirty="0" smtClean="0"/>
              <a:t>所，专科</a:t>
            </a:r>
            <a:r>
              <a:rPr lang="en-US" altLang="zh-CN" dirty="0" smtClean="0"/>
              <a:t>9</a:t>
            </a:r>
            <a:r>
              <a:rPr lang="zh-CN" altLang="zh-CN" dirty="0" smtClean="0"/>
              <a:t>所</a:t>
            </a:r>
          </a:p>
          <a:p>
            <a:pPr>
              <a:lnSpc>
                <a:spcPct val="150000"/>
              </a:lnSpc>
              <a:buNone/>
            </a:pPr>
            <a:r>
              <a:rPr lang="zh-CN" altLang="zh-CN" dirty="0" smtClean="0"/>
              <a:t>参赛队：</a:t>
            </a:r>
            <a:r>
              <a:rPr lang="en-US" altLang="zh-CN" dirty="0" smtClean="0"/>
              <a:t>783</a:t>
            </a:r>
            <a:r>
              <a:rPr lang="zh-CN" altLang="zh-CN" dirty="0" smtClean="0"/>
              <a:t>（</a:t>
            </a:r>
            <a:r>
              <a:rPr lang="en-US" altLang="zh-CN" dirty="0" smtClean="0"/>
              <a:t>701</a:t>
            </a:r>
            <a:r>
              <a:rPr lang="zh-CN" altLang="zh-CN" dirty="0" smtClean="0"/>
              <a:t>）</a:t>
            </a:r>
            <a:r>
              <a:rPr lang="en-US" altLang="zh-CN" dirty="0" smtClean="0"/>
              <a:t>= 754</a:t>
            </a:r>
            <a:r>
              <a:rPr lang="zh-CN" altLang="zh-CN" dirty="0" smtClean="0"/>
              <a:t>（</a:t>
            </a:r>
            <a:r>
              <a:rPr lang="en-US" altLang="zh-CN" dirty="0" smtClean="0"/>
              <a:t>665</a:t>
            </a:r>
            <a:r>
              <a:rPr lang="zh-CN" altLang="zh-CN" dirty="0" smtClean="0"/>
              <a:t>）</a:t>
            </a:r>
            <a:r>
              <a:rPr lang="en-US" altLang="zh-CN" dirty="0" smtClean="0"/>
              <a:t>+ 29</a:t>
            </a:r>
            <a:r>
              <a:rPr lang="zh-CN" altLang="zh-CN" dirty="0" smtClean="0"/>
              <a:t>（</a:t>
            </a:r>
            <a:r>
              <a:rPr lang="en-US" altLang="zh-CN" dirty="0" smtClean="0"/>
              <a:t>36</a:t>
            </a:r>
            <a:r>
              <a:rPr lang="zh-CN" altLang="zh-CN" dirty="0" smtClean="0"/>
              <a:t>）</a:t>
            </a:r>
            <a:endParaRPr lang="en-US" altLang="zh-CN" dirty="0" smtClean="0"/>
          </a:p>
          <a:p>
            <a:pPr>
              <a:lnSpc>
                <a:spcPct val="150000"/>
              </a:lnSpc>
              <a:buNone/>
            </a:pPr>
            <a:r>
              <a:rPr lang="zh-CN" altLang="zh-CN" dirty="0" smtClean="0"/>
              <a:t>本科：一等奖</a:t>
            </a:r>
            <a:r>
              <a:rPr lang="en-US" altLang="zh-CN" dirty="0" smtClean="0"/>
              <a:t> </a:t>
            </a:r>
            <a:r>
              <a:rPr lang="en-US" altLang="zh-CN" dirty="0" smtClean="0">
                <a:latin typeface="+mj-ea"/>
                <a:ea typeface="+mj-ea"/>
              </a:rPr>
              <a:t>12(9),</a:t>
            </a:r>
            <a:r>
              <a:rPr lang="zh-CN" altLang="zh-CN" dirty="0" smtClean="0"/>
              <a:t> 二等奖</a:t>
            </a:r>
            <a:r>
              <a:rPr lang="en-US" altLang="zh-CN" dirty="0" smtClean="0"/>
              <a:t> </a:t>
            </a:r>
            <a:r>
              <a:rPr lang="en-US" altLang="zh-CN" dirty="0" smtClean="0">
                <a:latin typeface="+mj-ea"/>
                <a:ea typeface="+mj-ea"/>
              </a:rPr>
              <a:t>57(50),</a:t>
            </a:r>
            <a:r>
              <a:rPr lang="zh-CN" altLang="zh-CN" dirty="0" smtClean="0"/>
              <a:t>未获奖：</a:t>
            </a:r>
            <a:r>
              <a:rPr lang="en-US" altLang="zh-CN" dirty="0" smtClean="0">
                <a:latin typeface="+mj-ea"/>
                <a:ea typeface="+mj-ea"/>
              </a:rPr>
              <a:t>4(10)</a:t>
            </a:r>
            <a:endParaRPr lang="zh-CN" altLang="zh-CN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  <a:buNone/>
            </a:pPr>
            <a:r>
              <a:rPr lang="zh-CN" altLang="zh-CN" dirty="0" smtClean="0"/>
              <a:t>获奖率：</a:t>
            </a:r>
            <a:r>
              <a:rPr lang="en-US" altLang="zh-CN" dirty="0" smtClean="0"/>
              <a:t>94.5%</a:t>
            </a:r>
            <a:r>
              <a:rPr lang="zh-CN" altLang="zh-CN" dirty="0" smtClean="0"/>
              <a:t>（</a:t>
            </a:r>
            <a:r>
              <a:rPr lang="en-US" altLang="zh-CN" dirty="0" smtClean="0"/>
              <a:t>85.5%</a:t>
            </a:r>
            <a:r>
              <a:rPr lang="zh-CN" altLang="zh-CN" dirty="0" smtClean="0"/>
              <a:t>）</a:t>
            </a:r>
            <a:endParaRPr lang="en-US" altLang="zh-CN" dirty="0" smtClean="0"/>
          </a:p>
          <a:p>
            <a:pPr>
              <a:lnSpc>
                <a:spcPct val="150000"/>
              </a:lnSpc>
              <a:buNone/>
            </a:pPr>
            <a:r>
              <a:rPr lang="zh-CN" altLang="zh-CN" dirty="0" smtClean="0"/>
              <a:t>专科：一等奖</a:t>
            </a:r>
            <a:r>
              <a:rPr lang="en-US" altLang="zh-CN" dirty="0" smtClean="0"/>
              <a:t>  1</a:t>
            </a:r>
            <a:r>
              <a:rPr lang="zh-CN" altLang="zh-CN" dirty="0" smtClean="0"/>
              <a:t>（</a:t>
            </a:r>
            <a:r>
              <a:rPr lang="en-US" altLang="zh-CN" dirty="0" smtClean="0"/>
              <a:t>1</a:t>
            </a:r>
            <a:r>
              <a:rPr lang="zh-CN" altLang="zh-CN" dirty="0" smtClean="0"/>
              <a:t>）</a:t>
            </a:r>
            <a:r>
              <a:rPr lang="en-US" altLang="zh-CN" dirty="0" smtClean="0"/>
              <a:t>,  </a:t>
            </a:r>
            <a:r>
              <a:rPr lang="zh-CN" altLang="zh-CN" dirty="0" smtClean="0"/>
              <a:t>二等奖</a:t>
            </a:r>
            <a:r>
              <a:rPr lang="en-US" altLang="zh-CN" dirty="0" smtClean="0"/>
              <a:t>  3</a:t>
            </a:r>
            <a:r>
              <a:rPr lang="zh-CN" altLang="zh-CN" dirty="0" smtClean="0"/>
              <a:t>（</a:t>
            </a:r>
            <a:r>
              <a:rPr lang="en-US" altLang="zh-CN" dirty="0" smtClean="0"/>
              <a:t>3</a:t>
            </a:r>
            <a:r>
              <a:rPr lang="zh-CN" altLang="zh-CN" dirty="0" smtClean="0"/>
              <a:t>）未获奖：</a:t>
            </a:r>
            <a:r>
              <a:rPr lang="en-US" altLang="zh-CN" dirty="0" smtClean="0"/>
              <a:t>0</a:t>
            </a:r>
            <a:r>
              <a:rPr lang="zh-CN" altLang="zh-CN" dirty="0" smtClean="0"/>
              <a:t>（</a:t>
            </a:r>
            <a:r>
              <a:rPr lang="en-US" altLang="zh-CN" dirty="0" smtClean="0"/>
              <a:t>0</a:t>
            </a:r>
            <a:r>
              <a:rPr lang="zh-CN" altLang="zh-CN" dirty="0" smtClean="0"/>
              <a:t>）</a:t>
            </a:r>
          </a:p>
          <a:p>
            <a:pPr>
              <a:lnSpc>
                <a:spcPct val="150000"/>
              </a:lnSpc>
              <a:buNone/>
            </a:pPr>
            <a:r>
              <a:rPr lang="zh-CN" altLang="zh-CN" dirty="0" smtClean="0"/>
              <a:t>获奖率：</a:t>
            </a:r>
            <a:r>
              <a:rPr lang="en-US" altLang="zh-CN" dirty="0" smtClean="0"/>
              <a:t>100%</a:t>
            </a:r>
            <a:r>
              <a:rPr lang="zh-CN" altLang="en-US" dirty="0" smtClean="0"/>
              <a:t>（</a:t>
            </a:r>
            <a:r>
              <a:rPr lang="en-US" altLang="zh-CN" dirty="0" smtClean="0"/>
              <a:t>100%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4294967295"/>
          </p:nvPr>
        </p:nvSpPr>
        <p:spPr>
          <a:xfrm>
            <a:off x="179512" y="836712"/>
            <a:ext cx="8784976" cy="5688632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zh-CN" altLang="en-US" sz="3200" dirty="0" smtClean="0">
                <a:solidFill>
                  <a:srgbClr val="C00000"/>
                </a:solidFill>
              </a:rPr>
              <a:t>主要存在问题</a:t>
            </a:r>
            <a:endParaRPr lang="en-US" altLang="zh-CN" sz="3200" dirty="0" smtClean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zh-CN" altLang="zh-CN" dirty="0" smtClean="0">
                <a:solidFill>
                  <a:srgbClr val="C00000"/>
                </a:solidFill>
              </a:rPr>
              <a:t>交卷：</a:t>
            </a:r>
            <a:r>
              <a:rPr lang="zh-CN" altLang="zh-CN" dirty="0" smtClean="0"/>
              <a:t>全国交卷系统堵塞，导致部分参赛队未能按时交卷。后采取临时补救措施，由赛区补交。</a:t>
            </a:r>
            <a:endParaRPr lang="en-US" altLang="zh-CN" dirty="0" smtClean="0"/>
          </a:p>
          <a:p>
            <a:pPr>
              <a:lnSpc>
                <a:spcPct val="15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</a:rPr>
              <a:t>查重：</a:t>
            </a:r>
            <a:endParaRPr lang="en-US" altLang="zh-CN" dirty="0" smtClean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zh-CN" altLang="zh-CN" dirty="0" smtClean="0"/>
              <a:t>知网查重：报送全国及赛区一等奖：</a:t>
            </a:r>
            <a:r>
              <a:rPr lang="zh-CN" altLang="en-US" dirty="0" smtClean="0"/>
              <a:t>相似度</a:t>
            </a:r>
            <a:r>
              <a:rPr lang="en-US" altLang="zh-CN" dirty="0" smtClean="0"/>
              <a:t>&lt; 20%    </a:t>
            </a:r>
            <a:endParaRPr lang="zh-CN" altLang="zh-CN" dirty="0" smtClean="0"/>
          </a:p>
          <a:p>
            <a:pPr>
              <a:lnSpc>
                <a:spcPct val="150000"/>
              </a:lnSpc>
              <a:buNone/>
            </a:pPr>
            <a:r>
              <a:rPr lang="zh-CN" altLang="zh-CN" dirty="0" smtClean="0"/>
              <a:t>赛区奖：</a:t>
            </a:r>
            <a:r>
              <a:rPr lang="zh-CN" altLang="en-US" dirty="0" smtClean="0"/>
              <a:t>相似度</a:t>
            </a:r>
            <a:r>
              <a:rPr lang="en-US" altLang="zh-CN" dirty="0" smtClean="0"/>
              <a:t>&lt; 30%</a:t>
            </a:r>
            <a:endParaRPr lang="zh-CN" altLang="zh-CN" dirty="0" smtClean="0"/>
          </a:p>
          <a:p>
            <a:pPr>
              <a:lnSpc>
                <a:spcPct val="150000"/>
              </a:lnSpc>
              <a:buNone/>
            </a:pPr>
            <a:r>
              <a:rPr lang="zh-CN" altLang="zh-CN" dirty="0" smtClean="0"/>
              <a:t>成功参赛奖</a:t>
            </a:r>
            <a:r>
              <a:rPr lang="zh-CN" altLang="en-US" dirty="0" smtClean="0"/>
              <a:t>：</a:t>
            </a:r>
            <a:r>
              <a:rPr lang="en-US" altLang="zh-CN" dirty="0" smtClean="0"/>
              <a:t>  </a:t>
            </a:r>
            <a:r>
              <a:rPr lang="zh-CN" altLang="en-US" dirty="0" smtClean="0"/>
              <a:t>相似度</a:t>
            </a:r>
            <a:r>
              <a:rPr lang="en-US" altLang="zh-CN" dirty="0" smtClean="0"/>
              <a:t>&lt; 50%</a:t>
            </a:r>
            <a:endParaRPr lang="zh-CN" altLang="zh-CN" dirty="0" smtClean="0">
              <a:solidFill>
                <a:srgbClr val="FFFF00"/>
              </a:solidFill>
            </a:endParaRPr>
          </a:p>
        </p:txBody>
      </p:sp>
      <p:pic>
        <p:nvPicPr>
          <p:cNvPr id="3" name="图片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996952"/>
            <a:ext cx="6840760" cy="3861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4294967295"/>
          </p:nvPr>
        </p:nvSpPr>
        <p:spPr>
          <a:xfrm>
            <a:off x="0" y="836712"/>
            <a:ext cx="9144000" cy="6021288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zh-CN" altLang="en-US" sz="3200" dirty="0" smtClean="0">
                <a:solidFill>
                  <a:srgbClr val="C00000"/>
                </a:solidFill>
              </a:rPr>
              <a:t>二</a:t>
            </a:r>
            <a:r>
              <a:rPr lang="zh-CN" altLang="zh-CN" sz="3200" dirty="0" smtClean="0">
                <a:solidFill>
                  <a:srgbClr val="C00000"/>
                </a:solidFill>
              </a:rPr>
              <a:t>、</a:t>
            </a:r>
            <a:r>
              <a:rPr lang="en-US" altLang="zh-CN" sz="3200" dirty="0" smtClean="0">
                <a:solidFill>
                  <a:srgbClr val="C00000"/>
                </a:solidFill>
              </a:rPr>
              <a:t>2016</a:t>
            </a:r>
            <a:r>
              <a:rPr lang="zh-CN" altLang="zh-CN" sz="3200" dirty="0" smtClean="0">
                <a:solidFill>
                  <a:srgbClr val="C00000"/>
                </a:solidFill>
              </a:rPr>
              <a:t>年</a:t>
            </a:r>
            <a:r>
              <a:rPr lang="zh-CN" altLang="en-US" sz="3200" dirty="0" smtClean="0">
                <a:solidFill>
                  <a:srgbClr val="C00000"/>
                </a:solidFill>
              </a:rPr>
              <a:t>参赛工作</a:t>
            </a:r>
            <a:endParaRPr lang="en-US" altLang="zh-CN" sz="3200" dirty="0" smtClean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zh-CN" sz="3200" dirty="0" smtClean="0">
                <a:solidFill>
                  <a:srgbClr val="C00000"/>
                </a:solidFill>
              </a:rPr>
              <a:t>1</a:t>
            </a:r>
            <a:r>
              <a:rPr lang="zh-CN" altLang="zh-CN" sz="3200" dirty="0" smtClean="0">
                <a:solidFill>
                  <a:srgbClr val="C00000"/>
                </a:solidFill>
              </a:rPr>
              <a:t>、竞赛组织</a:t>
            </a:r>
            <a:endParaRPr lang="en-US" altLang="zh-CN" sz="3200" dirty="0" smtClean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zh-CN" sz="3200" dirty="0" smtClean="0">
                <a:solidFill>
                  <a:srgbClr val="FFFF00"/>
                </a:solidFill>
              </a:rPr>
              <a:t>      </a:t>
            </a:r>
            <a:r>
              <a:rPr lang="zh-CN" altLang="en-US" dirty="0" smtClean="0"/>
              <a:t>学习几个通知文件。</a:t>
            </a:r>
            <a:endParaRPr lang="en-US" altLang="zh-CN" dirty="0" smtClean="0"/>
          </a:p>
          <a:p>
            <a:pPr>
              <a:lnSpc>
                <a:spcPct val="150000"/>
              </a:lnSpc>
              <a:buNone/>
            </a:pPr>
            <a:r>
              <a:rPr lang="en-US" altLang="zh-CN" dirty="0" smtClean="0"/>
              <a:t>       </a:t>
            </a:r>
            <a:r>
              <a:rPr lang="zh-CN" altLang="en-US" dirty="0" smtClean="0">
                <a:hlinkClick r:id="rId2" action="ppaction://hlinkfile"/>
              </a:rPr>
              <a:t>竞赛通知</a:t>
            </a:r>
            <a:r>
              <a:rPr lang="en-US" altLang="zh-CN" dirty="0" smtClean="0">
                <a:hlinkClick r:id="rId2" action="ppaction://hlinkfile"/>
              </a:rPr>
              <a:t>\2016-01</a:t>
            </a:r>
            <a:r>
              <a:rPr lang="zh-CN" altLang="en-US" dirty="0" smtClean="0">
                <a:hlinkClick r:id="rId2" action="ppaction://hlinkfile"/>
              </a:rPr>
              <a:t>通知</a:t>
            </a:r>
            <a:r>
              <a:rPr lang="en-US" altLang="zh-CN" dirty="0" smtClean="0">
                <a:hlinkClick r:id="rId2" action="ppaction://hlinkfile"/>
              </a:rPr>
              <a:t>(</a:t>
            </a:r>
            <a:r>
              <a:rPr lang="zh-CN" altLang="en-US" dirty="0" smtClean="0">
                <a:hlinkClick r:id="rId2" action="ppaction://hlinkfile"/>
              </a:rPr>
              <a:t>竞赛组织</a:t>
            </a:r>
            <a:r>
              <a:rPr lang="en-US" altLang="zh-CN" dirty="0" smtClean="0">
                <a:hlinkClick r:id="rId2" action="ppaction://hlinkfile"/>
              </a:rPr>
              <a:t>).</a:t>
            </a:r>
            <a:r>
              <a:rPr lang="en-US" altLang="zh-CN" dirty="0" err="1" smtClean="0">
                <a:hlinkClick r:id="rId2" action="ppaction://hlinkfile"/>
              </a:rPr>
              <a:t>pdf</a:t>
            </a:r>
            <a:endParaRPr lang="en-US" altLang="zh-CN" dirty="0" smtClean="0"/>
          </a:p>
          <a:p>
            <a:pPr>
              <a:lnSpc>
                <a:spcPct val="150000"/>
              </a:lnSpc>
              <a:buNone/>
            </a:pPr>
            <a:r>
              <a:rPr lang="en-US" altLang="zh-CN" dirty="0" smtClean="0"/>
              <a:t>       </a:t>
            </a:r>
            <a:r>
              <a:rPr lang="zh-CN" altLang="en-US" dirty="0" smtClean="0">
                <a:hlinkClick r:id="rId3" action="ppaction://hlinkfile"/>
              </a:rPr>
              <a:t>竞赛通知</a:t>
            </a:r>
            <a:r>
              <a:rPr lang="en-US" altLang="zh-CN" dirty="0" smtClean="0">
                <a:hlinkClick r:id="rId3" action="ppaction://hlinkfile"/>
              </a:rPr>
              <a:t>\</a:t>
            </a:r>
            <a:r>
              <a:rPr lang="zh-CN" altLang="en-US" dirty="0" smtClean="0">
                <a:hlinkClick r:id="rId3" action="ppaction://hlinkfile"/>
              </a:rPr>
              <a:t>参赛须知</a:t>
            </a:r>
            <a:r>
              <a:rPr lang="en-US" altLang="zh-CN" dirty="0" smtClean="0">
                <a:hlinkClick r:id="rId3" action="ppaction://hlinkfile"/>
              </a:rPr>
              <a:t>2016.doc</a:t>
            </a:r>
            <a:endParaRPr lang="en-US" altLang="zh-CN" dirty="0" smtClean="0"/>
          </a:p>
          <a:p>
            <a:pPr>
              <a:lnSpc>
                <a:spcPct val="150000"/>
              </a:lnSpc>
              <a:buNone/>
            </a:pPr>
            <a:r>
              <a:rPr lang="en-US" altLang="zh-CN" dirty="0" smtClean="0"/>
              <a:t>       </a:t>
            </a:r>
            <a:r>
              <a:rPr lang="zh-CN" altLang="en-US" dirty="0" smtClean="0">
                <a:hlinkClick r:id="rId4" action="ppaction://hlinkfile"/>
              </a:rPr>
              <a:t>竞赛通知</a:t>
            </a:r>
            <a:r>
              <a:rPr lang="en-US" altLang="zh-CN" dirty="0" smtClean="0">
                <a:hlinkClick r:id="rId4" action="ppaction://hlinkfile"/>
              </a:rPr>
              <a:t>\hn2016-004(</a:t>
            </a:r>
            <a:r>
              <a:rPr lang="zh-CN" altLang="en-US" dirty="0" smtClean="0">
                <a:hlinkClick r:id="rId4" action="ppaction://hlinkfile"/>
              </a:rPr>
              <a:t>竞赛通知</a:t>
            </a:r>
            <a:r>
              <a:rPr lang="en-US" altLang="zh-CN" dirty="0" smtClean="0">
                <a:hlinkClick r:id="rId4" action="ppaction://hlinkfile"/>
              </a:rPr>
              <a:t>).</a:t>
            </a:r>
            <a:r>
              <a:rPr lang="en-US" altLang="zh-CN" dirty="0" err="1" smtClean="0">
                <a:hlinkClick r:id="rId4" action="ppaction://hlinkfile"/>
              </a:rPr>
              <a:t>pdf</a:t>
            </a:r>
            <a:endParaRPr lang="en-US" altLang="zh-CN" dirty="0" smtClean="0"/>
          </a:p>
          <a:p>
            <a:pPr>
              <a:lnSpc>
                <a:spcPct val="150000"/>
              </a:lnSpc>
              <a:buNone/>
            </a:pPr>
            <a:r>
              <a:rPr lang="en-US" altLang="zh-CN" dirty="0" smtClean="0"/>
              <a:t>       </a:t>
            </a:r>
            <a:r>
              <a:rPr lang="zh-CN" altLang="en-US" dirty="0" smtClean="0">
                <a:hlinkClick r:id="rId5" action="ppaction://hlinkfile"/>
              </a:rPr>
              <a:t>竞赛通知</a:t>
            </a:r>
            <a:r>
              <a:rPr lang="en-US" altLang="zh-CN" dirty="0" smtClean="0">
                <a:hlinkClick r:id="rId5" action="ppaction://hlinkfile"/>
              </a:rPr>
              <a:t>\</a:t>
            </a:r>
            <a:r>
              <a:rPr lang="zh-CN" altLang="en-US" dirty="0" smtClean="0">
                <a:hlinkClick r:id="rId5" action="ppaction://hlinkfile"/>
              </a:rPr>
              <a:t>赛区评阅工作规范（</a:t>
            </a:r>
            <a:r>
              <a:rPr lang="en-US" altLang="zh-CN" dirty="0" smtClean="0">
                <a:hlinkClick r:id="rId5" action="ppaction://hlinkfile"/>
              </a:rPr>
              <a:t>2016</a:t>
            </a:r>
            <a:r>
              <a:rPr lang="zh-CN" altLang="en-US" dirty="0" smtClean="0">
                <a:hlinkClick r:id="rId5" action="ppaction://hlinkfile"/>
              </a:rPr>
              <a:t>）</a:t>
            </a:r>
            <a:r>
              <a:rPr lang="en-US" altLang="zh-CN" dirty="0" smtClean="0">
                <a:hlinkClick r:id="rId5" action="ppaction://hlinkfile"/>
              </a:rPr>
              <a:t>.doc</a:t>
            </a: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4294967295"/>
          </p:nvPr>
        </p:nvSpPr>
        <p:spPr>
          <a:xfrm>
            <a:off x="0" y="836712"/>
            <a:ext cx="9144000" cy="6021288"/>
          </a:xfrm>
        </p:spPr>
        <p:txBody>
          <a:bodyPr/>
          <a:lstStyle/>
          <a:p>
            <a:pPr>
              <a:buNone/>
            </a:pPr>
            <a:r>
              <a:rPr lang="en-US" altLang="zh-CN" sz="3200" dirty="0" smtClean="0">
                <a:solidFill>
                  <a:srgbClr val="C00000"/>
                </a:solidFill>
              </a:rPr>
              <a:t>2</a:t>
            </a:r>
            <a:r>
              <a:rPr lang="zh-CN" altLang="zh-CN" sz="3200" dirty="0" smtClean="0">
                <a:solidFill>
                  <a:srgbClr val="C00000"/>
                </a:solidFill>
              </a:rPr>
              <a:t>、</a:t>
            </a:r>
            <a:r>
              <a:rPr lang="zh-CN" altLang="en-US" sz="3200" dirty="0" smtClean="0">
                <a:solidFill>
                  <a:srgbClr val="C00000"/>
                </a:solidFill>
              </a:rPr>
              <a:t>关于引用文献</a:t>
            </a:r>
            <a:endParaRPr lang="en-US" altLang="zh-CN" sz="32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altLang="zh-CN" sz="3200" dirty="0" smtClean="0">
                <a:solidFill>
                  <a:srgbClr val="FFFF00"/>
                </a:solidFill>
              </a:rPr>
              <a:t>       </a:t>
            </a:r>
            <a:r>
              <a:rPr lang="zh-CN" altLang="en-US" sz="3200" dirty="0" smtClean="0"/>
              <a:t>规范引用，适度引用。</a:t>
            </a:r>
            <a:endParaRPr lang="en-US" altLang="zh-CN" sz="3200" dirty="0" smtClean="0"/>
          </a:p>
          <a:p>
            <a:pPr>
              <a:buNone/>
            </a:pPr>
            <a:r>
              <a:rPr lang="zh-CN" altLang="en-US" sz="3200" dirty="0" smtClean="0"/>
              <a:t>       </a:t>
            </a:r>
            <a:r>
              <a:rPr lang="zh-CN" altLang="en-US" sz="3200" dirty="0" smtClean="0">
                <a:solidFill>
                  <a:srgbClr val="FF0000"/>
                </a:solidFill>
              </a:rPr>
              <a:t>查重相似度划线：</a:t>
            </a:r>
            <a:endParaRPr lang="en-US" altLang="zh-CN" sz="32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zh-CN" sz="3200" dirty="0" smtClean="0"/>
              <a:t>             </a:t>
            </a:r>
            <a:r>
              <a:rPr lang="zh-CN" altLang="zh-CN" sz="3200" dirty="0" smtClean="0"/>
              <a:t>上报全国： </a:t>
            </a:r>
            <a:r>
              <a:rPr lang="en-US" altLang="zh-CN" sz="3200" dirty="0" smtClean="0"/>
              <a:t>    &lt; 25%        </a:t>
            </a:r>
            <a:endParaRPr lang="zh-CN" altLang="zh-CN" sz="3200" dirty="0" smtClean="0"/>
          </a:p>
          <a:p>
            <a:pPr>
              <a:buNone/>
            </a:pPr>
            <a:r>
              <a:rPr lang="en-US" altLang="zh-CN" sz="3200" b="0" dirty="0" smtClean="0"/>
              <a:t>             </a:t>
            </a:r>
            <a:r>
              <a:rPr lang="zh-CN" altLang="zh-CN" sz="3200" dirty="0" smtClean="0"/>
              <a:t>赛区一等奖</a:t>
            </a:r>
            <a:r>
              <a:rPr lang="zh-CN" altLang="zh-CN" sz="3200" b="0" dirty="0" smtClean="0"/>
              <a:t>：</a:t>
            </a:r>
            <a:r>
              <a:rPr lang="en-US" altLang="zh-CN" sz="3200" b="0" dirty="0" smtClean="0"/>
              <a:t> </a:t>
            </a:r>
            <a:r>
              <a:rPr lang="en-US" altLang="zh-CN" sz="3200" dirty="0" smtClean="0"/>
              <a:t>&lt; 25%</a:t>
            </a:r>
            <a:endParaRPr lang="zh-CN" altLang="zh-CN" sz="3200" dirty="0" smtClean="0"/>
          </a:p>
          <a:p>
            <a:pPr>
              <a:buNone/>
            </a:pPr>
            <a:r>
              <a:rPr lang="en-US" altLang="zh-CN" sz="3200" dirty="0" smtClean="0"/>
              <a:t>             </a:t>
            </a:r>
            <a:r>
              <a:rPr lang="zh-CN" altLang="zh-CN" sz="3200" dirty="0" smtClean="0"/>
              <a:t>赛区二等奖：</a:t>
            </a:r>
            <a:r>
              <a:rPr lang="en-US" altLang="zh-CN" sz="3200" dirty="0" smtClean="0"/>
              <a:t> &lt; 25%</a:t>
            </a:r>
            <a:endParaRPr lang="zh-CN" altLang="zh-CN" sz="3200" dirty="0" smtClean="0"/>
          </a:p>
          <a:p>
            <a:pPr>
              <a:buNone/>
            </a:pPr>
            <a:r>
              <a:rPr lang="en-US" altLang="zh-CN" sz="3200" dirty="0" smtClean="0"/>
              <a:t>             </a:t>
            </a:r>
            <a:r>
              <a:rPr lang="zh-CN" altLang="zh-CN" sz="3200" dirty="0" smtClean="0"/>
              <a:t>赛区三等奖：</a:t>
            </a:r>
            <a:r>
              <a:rPr lang="en-US" altLang="zh-CN" sz="3200" dirty="0" smtClean="0"/>
              <a:t> &lt; 30%</a:t>
            </a:r>
            <a:endParaRPr lang="zh-CN" altLang="zh-CN" sz="3200" dirty="0" smtClean="0"/>
          </a:p>
          <a:p>
            <a:pPr>
              <a:buNone/>
            </a:pPr>
            <a:r>
              <a:rPr lang="en-US" altLang="zh-CN" sz="3200" dirty="0" smtClean="0"/>
              <a:t>             </a:t>
            </a:r>
            <a:r>
              <a:rPr lang="zh-CN" altLang="zh-CN" sz="3200" dirty="0" smtClean="0"/>
              <a:t>成功参赛奖：</a:t>
            </a:r>
            <a:r>
              <a:rPr lang="en-US" altLang="zh-CN" sz="3200" dirty="0" smtClean="0"/>
              <a:t> &lt; 30%</a:t>
            </a:r>
          </a:p>
          <a:p>
            <a:pPr>
              <a:buNone/>
            </a:pPr>
            <a:r>
              <a:rPr lang="en-US" altLang="zh-CN" sz="3200" dirty="0" smtClean="0"/>
              <a:t>      </a:t>
            </a:r>
            <a:r>
              <a:rPr lang="zh-CN" altLang="en-US" sz="3200" dirty="0" smtClean="0">
                <a:solidFill>
                  <a:srgbClr val="FF0000"/>
                </a:solidFill>
              </a:rPr>
              <a:t>问题突出的学校将被通报。</a:t>
            </a:r>
            <a:endParaRPr lang="zh-CN" altLang="zh-CN" sz="32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4294967295"/>
          </p:nvPr>
        </p:nvSpPr>
        <p:spPr>
          <a:xfrm>
            <a:off x="0" y="836712"/>
            <a:ext cx="9144000" cy="6021288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US" altLang="zh-CN" sz="3200" dirty="0" smtClean="0">
                <a:solidFill>
                  <a:srgbClr val="C00000"/>
                </a:solidFill>
              </a:rPr>
              <a:t>3</a:t>
            </a:r>
            <a:r>
              <a:rPr lang="zh-CN" altLang="zh-CN" sz="3200" dirty="0" smtClean="0">
                <a:solidFill>
                  <a:srgbClr val="C00000"/>
                </a:solidFill>
              </a:rPr>
              <a:t>、</a:t>
            </a:r>
            <a:r>
              <a:rPr lang="zh-CN" altLang="en-US" sz="3200" dirty="0" smtClean="0">
                <a:solidFill>
                  <a:srgbClr val="C00000"/>
                </a:solidFill>
              </a:rPr>
              <a:t>关于程序</a:t>
            </a:r>
            <a:endParaRPr lang="en-US" altLang="zh-CN" sz="3200" dirty="0" smtClean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zh-CN" sz="3200" dirty="0" smtClean="0"/>
              <a:t>       </a:t>
            </a:r>
            <a:r>
              <a:rPr lang="zh-CN" altLang="en-US" sz="3200" dirty="0" smtClean="0"/>
              <a:t>主要程序进附录。所有程序进支撑材料。</a:t>
            </a:r>
            <a:endParaRPr lang="en-US" altLang="zh-CN" sz="3200" dirty="0" smtClean="0"/>
          </a:p>
          <a:p>
            <a:pPr>
              <a:lnSpc>
                <a:spcPct val="150000"/>
              </a:lnSpc>
              <a:buNone/>
            </a:pPr>
            <a:r>
              <a:rPr lang="en-US" altLang="zh-CN" sz="3200" dirty="0" smtClean="0">
                <a:solidFill>
                  <a:srgbClr val="C00000"/>
                </a:solidFill>
              </a:rPr>
              <a:t>4</a:t>
            </a:r>
            <a:r>
              <a:rPr lang="zh-CN" altLang="zh-CN" sz="3200" dirty="0" smtClean="0">
                <a:solidFill>
                  <a:srgbClr val="C00000"/>
                </a:solidFill>
              </a:rPr>
              <a:t>、</a:t>
            </a:r>
            <a:r>
              <a:rPr lang="zh-CN" altLang="en-US" sz="3200" dirty="0" smtClean="0">
                <a:solidFill>
                  <a:srgbClr val="C00000"/>
                </a:solidFill>
              </a:rPr>
              <a:t>加大答辩力度</a:t>
            </a:r>
            <a:endParaRPr lang="en-US" altLang="zh-CN" sz="3200" dirty="0" smtClean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zh-CN" sz="3200" dirty="0" smtClean="0">
                <a:solidFill>
                  <a:srgbClr val="FFFF00"/>
                </a:solidFill>
              </a:rPr>
              <a:t>      </a:t>
            </a:r>
            <a:r>
              <a:rPr lang="zh-CN" altLang="en-US" sz="3200" dirty="0" smtClean="0"/>
              <a:t>目的：确认是否自己完成。</a:t>
            </a:r>
            <a:endParaRPr lang="en-US" altLang="zh-CN" sz="3200" dirty="0" smtClean="0"/>
          </a:p>
          <a:p>
            <a:pPr>
              <a:lnSpc>
                <a:spcPct val="150000"/>
              </a:lnSpc>
              <a:buNone/>
            </a:pPr>
            <a:r>
              <a:rPr lang="en-US" altLang="zh-CN" sz="3200" dirty="0" smtClean="0">
                <a:solidFill>
                  <a:srgbClr val="C00000"/>
                </a:solidFill>
              </a:rPr>
              <a:t>5</a:t>
            </a:r>
            <a:r>
              <a:rPr lang="zh-CN" altLang="zh-CN" sz="3200" dirty="0" smtClean="0">
                <a:solidFill>
                  <a:srgbClr val="C00000"/>
                </a:solidFill>
              </a:rPr>
              <a:t>、</a:t>
            </a:r>
            <a:r>
              <a:rPr lang="zh-CN" altLang="en-US" sz="3200" dirty="0" smtClean="0">
                <a:solidFill>
                  <a:srgbClr val="C00000"/>
                </a:solidFill>
              </a:rPr>
              <a:t>获奖比例调整</a:t>
            </a:r>
            <a:endParaRPr lang="en-US" altLang="zh-CN" sz="3200" dirty="0" smtClean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zh-CN" sz="3200" dirty="0" smtClean="0"/>
              <a:t>       </a:t>
            </a:r>
            <a:r>
              <a:rPr lang="zh-CN" altLang="zh-CN" sz="3200" dirty="0" smtClean="0"/>
              <a:t>高职高专参赛队上报全国比例调整为：</a:t>
            </a:r>
            <a:r>
              <a:rPr lang="en-US" altLang="zh-CN" sz="3200" dirty="0" smtClean="0"/>
              <a:t>15%</a:t>
            </a:r>
            <a:r>
              <a:rPr lang="zh-CN" altLang="zh-CN" sz="3200" dirty="0" smtClean="0"/>
              <a:t>。</a:t>
            </a:r>
            <a:endParaRPr lang="en-US" altLang="zh-CN" sz="3200" dirty="0" smtClean="0"/>
          </a:p>
          <a:p>
            <a:pPr>
              <a:lnSpc>
                <a:spcPct val="150000"/>
              </a:lnSpc>
              <a:buNone/>
            </a:pPr>
            <a:endParaRPr lang="en-US" altLang="zh-CN" sz="3200" dirty="0" smtClean="0"/>
          </a:p>
          <a:p>
            <a:pPr>
              <a:lnSpc>
                <a:spcPct val="150000"/>
              </a:lnSpc>
              <a:buNone/>
            </a:pPr>
            <a:r>
              <a:rPr lang="en-US" altLang="zh-CN" sz="3200" dirty="0" smtClean="0"/>
              <a:t>          </a:t>
            </a: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4294967295"/>
          </p:nvPr>
        </p:nvSpPr>
        <p:spPr>
          <a:xfrm>
            <a:off x="467544" y="2492896"/>
            <a:ext cx="8291513" cy="1656184"/>
          </a:xfrm>
        </p:spPr>
        <p:txBody>
          <a:bodyPr/>
          <a:lstStyle/>
          <a:p>
            <a:pPr algn="ctr">
              <a:buNone/>
            </a:pPr>
            <a:r>
              <a:rPr lang="zh-CN" altLang="en-US" sz="9600" i="1" dirty="0" smtClean="0">
                <a:solidFill>
                  <a:srgbClr val="C00000"/>
                </a:solidFill>
              </a:rPr>
              <a:t>谢 谢！</a:t>
            </a:r>
            <a:endParaRPr lang="zh-CN" altLang="en-US" sz="9600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主题1">
  <a:themeElements>
    <a:clrScheme name="功能材料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FF0000"/>
      </a:hlink>
      <a:folHlink>
        <a:srgbClr val="0000FF"/>
      </a:folHlink>
    </a:clrScheme>
    <a:fontScheme name="功能材料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 cmpd="dbl">
          <a:solidFill>
            <a:schemeClr val="tx2"/>
          </a:solidFill>
          <a:round/>
          <a:headEnd/>
          <a:tailEnd/>
        </a:ln>
        <a:effectLst/>
      </a:spPr>
      <a:bodyPr wrap="square">
        <a:spAutoFit/>
      </a:bodyPr>
      <a:lstStyle>
        <a:defPPr>
          <a:defRPr sz="3200" b="1">
            <a:latin typeface="Times New Roman" pitchFamily="18" charset="0"/>
            <a:ea typeface="+mn-ea"/>
            <a:cs typeface="Times New Roman" pitchFamily="18" charset="0"/>
          </a:defRPr>
        </a:defPPr>
      </a:lstStyle>
    </a:spDef>
  </a:objectDefaults>
  <a:extraClrSchemeLst>
    <a:extraClrScheme>
      <a:clrScheme name="功能材料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功能材料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功能材料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功能材料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功能材料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功能材料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功能材料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功能材料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功能材料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功能材料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功能材料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功能材料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功能材料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FF0000"/>
        </a:hlink>
        <a:folHlink>
          <a:srgbClr val="0000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功能材料">
  <a:themeElements>
    <a:clrScheme name="1_功能材料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功能材料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功能材料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功能材料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功能材料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功能材料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功能材料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功能材料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功能材料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功能材料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功能材料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功能材料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功能材料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功能材料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功能材料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FF0000"/>
        </a:hlink>
        <a:folHlink>
          <a:srgbClr val="0000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默认设计模板">
  <a:themeElements>
    <a:clrScheme name="默认设计模板 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0C0C0"/>
      </a:accent1>
      <a:accent2>
        <a:srgbClr val="0066FF"/>
      </a:accent2>
      <a:accent3>
        <a:srgbClr val="FFFFFF"/>
      </a:accent3>
      <a:accent4>
        <a:srgbClr val="000000"/>
      </a:accent4>
      <a:accent5>
        <a:srgbClr val="DCDCDC"/>
      </a:accent5>
      <a:accent6>
        <a:srgbClr val="005CE7"/>
      </a:accent6>
      <a:hlink>
        <a:srgbClr val="FF0000"/>
      </a:hlink>
      <a:folHlink>
        <a:srgbClr val="009900"/>
      </a:folHlink>
    </a:clrScheme>
    <a:fontScheme name="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主题1</Template>
  <TotalTime>9028</TotalTime>
  <Words>332</Words>
  <Application>Microsoft Office PowerPoint</Application>
  <PresentationFormat>全屏显示(4:3)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3</vt:i4>
      </vt:variant>
      <vt:variant>
        <vt:lpstr>幻灯片标题</vt:lpstr>
      </vt:variant>
      <vt:variant>
        <vt:i4>7</vt:i4>
      </vt:variant>
    </vt:vector>
  </HeadingPairs>
  <TitlesOfParts>
    <vt:vector size="10" baseType="lpstr">
      <vt:lpstr>主题1</vt:lpstr>
      <vt:lpstr>1_功能材料</vt:lpstr>
      <vt:lpstr>默认设计模板</vt:lpstr>
      <vt:lpstr>幻灯片 0</vt:lpstr>
      <vt:lpstr>幻灯片 1</vt:lpstr>
      <vt:lpstr>幻灯片 2</vt:lpstr>
      <vt:lpstr>幻灯片 3</vt:lpstr>
      <vt:lpstr>幻灯片 4</vt:lpstr>
      <vt:lpstr>幻灯片 5</vt:lpstr>
      <vt:lpstr>幻灯片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2011数学实验-概率论与数理统计</dc:title>
  <dc:creator>ywq</dc:creator>
  <cp:lastModifiedBy>微软用户</cp:lastModifiedBy>
  <cp:revision>1103</cp:revision>
  <dcterms:created xsi:type="dcterms:W3CDTF">2011-05-12T07:23:44Z</dcterms:created>
  <dcterms:modified xsi:type="dcterms:W3CDTF">2016-05-02T01:13:38Z</dcterms:modified>
</cp:coreProperties>
</file>